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8" r:id="rId11"/>
    <p:sldId id="269" r:id="rId12"/>
    <p:sldId id="267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12545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731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213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6356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2155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4817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7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2714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3906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0465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606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1D2D-DBCC-481A-915E-9CFCDC744D6A}" type="datetimeFigureOut">
              <a:rPr lang="es-AR" smtClean="0"/>
              <a:t>31/8/2022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3CFAC-E8E1-4302-9377-8A0B68A9E51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955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8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COPARTICIPACIÓN</a:t>
            </a:r>
            <a:r>
              <a:rPr lang="es-ES" dirty="0" smtClean="0"/>
              <a:t> </a:t>
            </a: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49984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8521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COPARTICIPACION FEDERAL DE RECURSOS </a:t>
            </a:r>
            <a:r>
              <a:rPr lang="es-ES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FISCALES</a:t>
            </a:r>
            <a:endParaRPr lang="es-AR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75129" y="1613647"/>
            <a:ext cx="1124174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ARTICULO 3º — El monto total recaudado por los gravámenes a que se refiere la presente ley se distribuirá de la siguiente forma:</a:t>
            </a:r>
          </a:p>
          <a:p>
            <a:endParaRPr lang="es-A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68288" indent="-268288"/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a) El cuarenta y dos con treinta y cuatro centésimos por ciento (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42,34%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) en forma automática a la Nación;</a:t>
            </a:r>
          </a:p>
          <a:p>
            <a:pPr marL="268288" indent="-268288"/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) El cincuenta y cuatro con sesenta y seis por ciento (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54,66%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) en forma automática al conjunto de provincias adheridas</a:t>
            </a: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</a:rPr>
              <a:t>;</a:t>
            </a:r>
            <a:endParaRPr lang="es-A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68288" indent="-268288"/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c) El dos por ciento (2%) en forma automática para el recupero del nivel relativo de las siguientes provincias:</a:t>
            </a:r>
          </a:p>
          <a:p>
            <a:endParaRPr lang="es-AR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</a:rPr>
              <a:t>Buenos 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Aires 1,5701%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</a:rPr>
              <a:t>Chubut 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0,1433%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b="1" dirty="0" err="1" smtClean="0">
                <a:solidFill>
                  <a:schemeClr val="accent6">
                    <a:lumMod val="50000"/>
                  </a:schemeClr>
                </a:solidFill>
              </a:rPr>
              <a:t>Neuquen</a:t>
            </a: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0,1433%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AR" sz="2000" b="1" dirty="0" smtClean="0">
                <a:solidFill>
                  <a:schemeClr val="accent6">
                    <a:lumMod val="50000"/>
                  </a:schemeClr>
                </a:solidFill>
              </a:rPr>
              <a:t>Santa </a:t>
            </a:r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Cruz 0,1433%</a:t>
            </a:r>
          </a:p>
          <a:p>
            <a:endParaRPr lang="es-AR" sz="20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AR" sz="2000" b="1" dirty="0">
                <a:solidFill>
                  <a:schemeClr val="accent6">
                    <a:lumMod val="50000"/>
                  </a:schemeClr>
                </a:solidFill>
              </a:rPr>
              <a:t>d) El uno por ciento (1%) para el Fondo de Aportes del Tesoro Nacional a las provincias.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s-AR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174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8521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COPARTICIPACION FEDERAL DE RECURSOS </a:t>
            </a:r>
            <a:r>
              <a:rPr lang="es-ES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FISCALES</a:t>
            </a:r>
            <a:endParaRPr lang="es-AR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475129" y="1613647"/>
            <a:ext cx="11241741" cy="5170646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r>
              <a:rPr lang="es-AR" sz="2200" b="1" dirty="0">
                <a:solidFill>
                  <a:schemeClr val="accent6">
                    <a:lumMod val="50000"/>
                  </a:schemeClr>
                </a:solidFill>
              </a:rPr>
              <a:t>ARTICULO 4º —- La distribución del Monto que resulte por aplicación del Artículo 3º, inciso b) se efectuará entre las provincias adheridas de acuerdo con los siguientes porcentajes</a:t>
            </a:r>
            <a:r>
              <a:rPr lang="es-AR" sz="22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endParaRPr lang="es-AR" sz="2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420938">
              <a:tabLst>
                <a:tab pos="6105525" algn="l"/>
              </a:tabLst>
            </a:pP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Buenos Aires 19,93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  	Catamarca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2,86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Córdoba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9,22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   	Corrientes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3,86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Chaco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5,18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	Chubut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1,38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 </a:t>
            </a:r>
            <a:r>
              <a:rPr lang="es-AR" sz="2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Ríos </a:t>
            </a:r>
            <a:r>
              <a:rPr lang="es-AR" sz="2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5,07%,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	Formosa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3,78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Jujuy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2,95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	La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Pampa 1,95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La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Rioja 2,15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	Mendoza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4,33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Misiones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3,43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	Neuquén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1,54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Rio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Negro 2,62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	Salta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3,98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San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Juan 3,51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	San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Luis 2,37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Santa Cruz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1,38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	Santa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Fe 9,28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</a:t>
            </a:r>
          </a:p>
          <a:p>
            <a:pPr marL="2420938">
              <a:tabLst>
                <a:tab pos="6105525" algn="l"/>
              </a:tabLst>
            </a:pP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Santiago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del Estero 4,29</a:t>
            </a:r>
            <a:r>
              <a:rPr lang="es-AR" sz="2200" dirty="0" smtClean="0">
                <a:solidFill>
                  <a:schemeClr val="accent6">
                    <a:lumMod val="50000"/>
                  </a:schemeClr>
                </a:solidFill>
              </a:rPr>
              <a:t>%, 	Tucumán </a:t>
            </a:r>
            <a:r>
              <a:rPr lang="es-AR" sz="2200" dirty="0">
                <a:solidFill>
                  <a:schemeClr val="accent6">
                    <a:lumMod val="50000"/>
                  </a:schemeClr>
                </a:solidFill>
              </a:rPr>
              <a:t>4,94%</a:t>
            </a:r>
            <a:r>
              <a:rPr lang="es-ES" sz="22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s-ES" sz="2200" dirty="0">
                <a:solidFill>
                  <a:schemeClr val="accent6">
                    <a:lumMod val="50000"/>
                  </a:schemeClr>
                </a:solidFill>
              </a:rPr>
            </a:br>
            <a:endParaRPr lang="es-AR" sz="2200" dirty="0"/>
          </a:p>
        </p:txBody>
      </p:sp>
    </p:spTree>
    <p:extLst>
      <p:ext uri="{BB962C8B-B14F-4D97-AF65-F5344CB8AC3E}">
        <p14:creationId xmlns:p14="http://schemas.microsoft.com/office/powerpoint/2010/main" val="2122945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46062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Presupuesto general de la Administración Nacional 2006 </a:t>
            </a:r>
            <a:r>
              <a:rPr lang="es-AR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AR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26.078</a:t>
            </a:r>
            <a:endParaRPr lang="es-AR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51329" y="2300371"/>
            <a:ext cx="111207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ARTICULO 76. — Prorrógase durante la vigencia de los impuestos respectivos, o hasta la sanción de la Ley de Coparticipación Federal que establece el artículo 75 inciso 2 de la Constitución Nacional, lo que ocurra primero, la distribución del producido de los tributos prevista en las Leyes Nos. 24.977, 25.067 y sus modificatorias, Ley de Impuesto a las Ganancias (</a:t>
            </a:r>
            <a:r>
              <a:rPr lang="es-AR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t.o</a:t>
            </a:r>
            <a:r>
              <a:rPr lang="es-AR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1997 y sus modificatorias), 24.130, 23.966 (</a:t>
            </a:r>
            <a:r>
              <a:rPr lang="es-AR" sz="2800" dirty="0" err="1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t.o</a:t>
            </a:r>
            <a:r>
              <a:rPr lang="es-AR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1997 y sus modificatorias), 24.464 — artículo 5° —, 24.699 y modificatorias, 25.226 y modificatorias y 25.239 — artículo 11 —, modificatoria de la Ley N° 24.625, y prorróganse por cinco años los plazos establecidos en el artículo 17 de la Ley N° 25.239.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17648874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1659" y="123078"/>
            <a:ext cx="10672482" cy="1786404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Índice de Desarrollo Humano por indicadores según países</a:t>
            </a:r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902" y="2689412"/>
            <a:ext cx="11419638" cy="290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6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1659" y="123078"/>
            <a:ext cx="10672482" cy="184019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Índice de Desarrollo Humano por indicadores según países</a:t>
            </a:r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31" y="2585078"/>
            <a:ext cx="11810738" cy="233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01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1659" y="123078"/>
            <a:ext cx="10672482" cy="1557804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Índice de Desarrollo Humano por indicadores según P</a:t>
            </a:r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rovincias Argentinas.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7114" y="1680882"/>
            <a:ext cx="8461572" cy="482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325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animScale p14:bounceEnd="50000"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6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Scale>
                                          <p:cBhvr>
                                            <p:cTn id="6" dur="2000" fill="hold"/>
                                            <p:tgtEl>
                                              <p:spTgt spid="4"/>
                                            </p:tgtEl>
                                          </p:cBhvr>
                                          <p:by x="150000" y="15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690282" y="1884642"/>
            <a:ext cx="6355976" cy="1325563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Índice de </a:t>
            </a:r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Calidad de Vida en Argentina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76079" y="90569"/>
            <a:ext cx="3283274" cy="676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7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851647" y="126720"/>
            <a:ext cx="10134600" cy="1002834"/>
          </a:xfrm>
        </p:spPr>
        <p:txBody>
          <a:bodyPr>
            <a:normAutofit/>
          </a:bodyPr>
          <a:lstStyle/>
          <a:p>
            <a:pPr algn="ctr"/>
            <a:r>
              <a:rPr lang="es-ES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Constitución Nacional, articulo 75, inciso 2º</a:t>
            </a:r>
            <a:endParaRPr lang="es-AR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8965" y="1021977"/>
            <a:ext cx="11819964" cy="5580528"/>
          </a:xfrm>
        </p:spPr>
        <p:txBody>
          <a:bodyPr numCol="1">
            <a:noAutofit/>
          </a:bodyPr>
          <a:lstStyle/>
          <a:p>
            <a:pPr marL="174625" indent="0">
              <a:buNone/>
            </a:pPr>
            <a:r>
              <a:rPr lang="es-ES" sz="2000" dirty="0" smtClean="0"/>
              <a:t>2. Imponer contribuciones indirectas como facultad concurrente con las provincias. Imponer contribuciones directas, por tiempo determinado, proporcionalmente iguales en todo el territorio de la Nación, siempre que la defensa, seguridad común y bien general del Estado lo exijan. Las contribuciones previstas en este inciso, con excepción de la parte o el total de las que tengan asignación específica, son coparticipables.</a:t>
            </a:r>
          </a:p>
          <a:p>
            <a:pPr marL="174625" indent="0">
              <a:buNone/>
            </a:pPr>
            <a:r>
              <a:rPr lang="es-ES" sz="2000" dirty="0" smtClean="0"/>
              <a:t>Una ley convenio, sobre la base de acuerdos entre la Nación y las provincias, instituirá regímenes de coparticipación de estas contribuciones, garantizando la automaticidad en la remisión de los fondos.</a:t>
            </a:r>
          </a:p>
          <a:p>
            <a:pPr marL="174625" indent="0">
              <a:buNone/>
            </a:pPr>
            <a:r>
              <a:rPr lang="es-ES" sz="2000" dirty="0" smtClean="0"/>
              <a:t>La distribución entre la Nación, las provincias y la ciudad de Buenos Aires y entre éstas, se efectuará en relación directa a las competencias, servicios y funciones de cada una de ellas contemplando criterios objetivos de reparto; será equitativa, solidaria y dará prioridad al logro de un grado equivalente de desarrollo, calidad de vida e igualdad de oportunidades en todo el territorio nacional.</a:t>
            </a:r>
          </a:p>
          <a:p>
            <a:pPr marL="174625" indent="0">
              <a:buNone/>
            </a:pPr>
            <a:r>
              <a:rPr lang="es-ES" sz="2000" dirty="0" smtClean="0"/>
              <a:t>La ley convenio tendrá como Cámara de origen el Senado y deberá ser sancionada con la mayoría absoluta de la totalidad de los miembros de cada Cámara, no podrá ser modificada unilateralmente ni reglamentada y será aprobada por las provincias.</a:t>
            </a:r>
          </a:p>
          <a:p>
            <a:pPr marL="174625" indent="0">
              <a:buNone/>
            </a:pPr>
            <a:r>
              <a:rPr lang="es-ES" sz="2000" dirty="0" smtClean="0"/>
              <a:t>No habrá transferencia de competencias, servicios o funciones sin la respectiva reasignación de recursos, aprobada por ley del Congreso cuando correspondiere y por la provincia interesada o la ciudad de Buenos Aires en su caso.</a:t>
            </a:r>
          </a:p>
          <a:p>
            <a:pPr marL="174625" indent="0">
              <a:buNone/>
            </a:pPr>
            <a:r>
              <a:rPr lang="es-ES" sz="2000" dirty="0" smtClean="0"/>
              <a:t>Un organismo fiscal federal tendrá a su cargo el control y fiscalización de la ejecución de lo establecido en este inciso, según lo determina la ley, la que deberá asegurar la representación de todas las provincias y la ciudad de Buenos Aires en su composición.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357433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744071" y="852862"/>
            <a:ext cx="10134600" cy="2401326"/>
          </a:xfrm>
        </p:spPr>
        <p:txBody>
          <a:bodyPr>
            <a:noAutofit/>
          </a:bodyPr>
          <a:lstStyle/>
          <a:p>
            <a:pPr algn="ctr"/>
            <a:r>
              <a:rPr lang="es-ES" sz="7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Laberinto de la Coparticipación </a:t>
            </a:r>
            <a:endParaRPr lang="es-AR" sz="72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803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91" y="250627"/>
            <a:ext cx="11787538" cy="658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66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82992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COPARTICIPACION FEDERAL DE RECURSOS </a:t>
            </a:r>
            <a:r>
              <a:rPr lang="es-ES" sz="40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FISCALES</a:t>
            </a:r>
            <a:endParaRPr lang="es-AR" sz="40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8201" y="2219689"/>
            <a:ext cx="1051559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Establécese el Régimen Transitorio de Distribución entre la Nación y las Provincias, a partir del 1º de enero de 1988</a:t>
            </a:r>
            <a:r>
              <a:rPr lang="es-ES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s-ES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LEY Nº </a:t>
            </a:r>
            <a:r>
              <a:rPr lang="es-ES" sz="32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23548</a:t>
            </a:r>
          </a:p>
          <a:p>
            <a:r>
              <a:rPr lang="es-ES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b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Sancionada: Enero 7 de 1988.</a:t>
            </a:r>
            <a:br>
              <a:rPr lang="es-ES" sz="3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Promulgada: Enero 22 de 1988.</a:t>
            </a:r>
            <a:endParaRPr lang="es-AR" sz="3200" dirty="0"/>
          </a:p>
        </p:txBody>
      </p:sp>
    </p:spTree>
    <p:extLst>
      <p:ext uri="{BB962C8B-B14F-4D97-AF65-F5344CB8AC3E}">
        <p14:creationId xmlns:p14="http://schemas.microsoft.com/office/powerpoint/2010/main" val="3047293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689</Words>
  <Application>Microsoft Office PowerPoint</Application>
  <PresentationFormat>Panorámica</PresentationFormat>
  <Paragraphs>46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COPARTICIPACIÓN </vt:lpstr>
      <vt:lpstr>Índice de Desarrollo Humano por indicadores según países.</vt:lpstr>
      <vt:lpstr>Índice de Desarrollo Humano por indicadores según países.</vt:lpstr>
      <vt:lpstr>Índice de Desarrollo Humano por indicadores según Provincias Argentinas.</vt:lpstr>
      <vt:lpstr>Índice de Calidad de Vida en Argentina</vt:lpstr>
      <vt:lpstr>Constitución Nacional, articulo 75, inciso 2º</vt:lpstr>
      <vt:lpstr>Laberinto de la Coparticipación </vt:lpstr>
      <vt:lpstr>Presentación de PowerPoint</vt:lpstr>
      <vt:lpstr>COPARTICIPACION FEDERAL DE RECURSOS FISCALES</vt:lpstr>
      <vt:lpstr>COPARTICIPACION FEDERAL DE RECURSOS FISCALES</vt:lpstr>
      <vt:lpstr>COPARTICIPACION FEDERAL DE RECURSOS FISCALES</vt:lpstr>
      <vt:lpstr>Presupuesto general de la Administración Nacional 2006  Ley 26.078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COPARTICIPACIÓN</dc:title>
  <dc:creator>jrs</dc:creator>
  <cp:lastModifiedBy>juan ponce</cp:lastModifiedBy>
  <cp:revision>13</cp:revision>
  <dcterms:created xsi:type="dcterms:W3CDTF">2022-08-31T15:22:34Z</dcterms:created>
  <dcterms:modified xsi:type="dcterms:W3CDTF">2022-08-31T20:47:07Z</dcterms:modified>
</cp:coreProperties>
</file>