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A1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6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1CF3-A3E8-4D50-805E-172837D113D8}" type="datetimeFigureOut">
              <a:rPr lang="es-AR" smtClean="0"/>
              <a:t>7/5/2022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1B2B-3207-4956-8120-9AE6ED2F1F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29357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1CF3-A3E8-4D50-805E-172837D113D8}" type="datetimeFigureOut">
              <a:rPr lang="es-AR" smtClean="0"/>
              <a:t>7/5/2022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1B2B-3207-4956-8120-9AE6ED2F1F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4317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1CF3-A3E8-4D50-805E-172837D113D8}" type="datetimeFigureOut">
              <a:rPr lang="es-AR" smtClean="0"/>
              <a:t>7/5/2022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1B2B-3207-4956-8120-9AE6ED2F1F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0194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1CF3-A3E8-4D50-805E-172837D113D8}" type="datetimeFigureOut">
              <a:rPr lang="es-AR" smtClean="0"/>
              <a:t>7/5/2022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1B2B-3207-4956-8120-9AE6ED2F1F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1445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1CF3-A3E8-4D50-805E-172837D113D8}" type="datetimeFigureOut">
              <a:rPr lang="es-AR" smtClean="0"/>
              <a:t>7/5/2022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1B2B-3207-4956-8120-9AE6ED2F1F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6819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1CF3-A3E8-4D50-805E-172837D113D8}" type="datetimeFigureOut">
              <a:rPr lang="es-AR" smtClean="0"/>
              <a:t>7/5/2022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1B2B-3207-4956-8120-9AE6ED2F1F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6217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1CF3-A3E8-4D50-805E-172837D113D8}" type="datetimeFigureOut">
              <a:rPr lang="es-AR" smtClean="0"/>
              <a:t>7/5/2022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1B2B-3207-4956-8120-9AE6ED2F1F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92499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1CF3-A3E8-4D50-805E-172837D113D8}" type="datetimeFigureOut">
              <a:rPr lang="es-AR" smtClean="0"/>
              <a:t>7/5/2022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1B2B-3207-4956-8120-9AE6ED2F1F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256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1CF3-A3E8-4D50-805E-172837D113D8}" type="datetimeFigureOut">
              <a:rPr lang="es-AR" smtClean="0"/>
              <a:t>7/5/2022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1B2B-3207-4956-8120-9AE6ED2F1F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90745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1CF3-A3E8-4D50-805E-172837D113D8}" type="datetimeFigureOut">
              <a:rPr lang="es-AR" smtClean="0"/>
              <a:t>7/5/2022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1B2B-3207-4956-8120-9AE6ED2F1F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34213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1CF3-A3E8-4D50-805E-172837D113D8}" type="datetimeFigureOut">
              <a:rPr lang="es-AR" smtClean="0"/>
              <a:t>7/5/2022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D1B2B-3207-4956-8120-9AE6ED2F1F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3106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11CF3-A3E8-4D50-805E-172837D113D8}" type="datetimeFigureOut">
              <a:rPr lang="es-AR" smtClean="0"/>
              <a:t>7/5/2022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D1B2B-3207-4956-8120-9AE6ED2F1F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71847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A7676B7-94F8-44C9-B51A-C5F553D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9144000" cy="685585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6A9B96CE-EE8D-4BF5-A9E4-57A03DACF24E}"/>
              </a:ext>
            </a:extLst>
          </p:cNvPr>
          <p:cNvSpPr txBox="1"/>
          <p:nvPr/>
        </p:nvSpPr>
        <p:spPr>
          <a:xfrm>
            <a:off x="0" y="1013327"/>
            <a:ext cx="9144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5600" dirty="0">
                <a:solidFill>
                  <a:schemeClr val="bg1"/>
                </a:solidFill>
                <a:latin typeface="Avenir Black" panose="020B0803020203020204" pitchFamily="34" charset="0"/>
              </a:rPr>
              <a:t>LICITACIÓN PÚBLICA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9400D79-29D3-4DF7-BF2D-35119697C7ED}"/>
              </a:ext>
            </a:extLst>
          </p:cNvPr>
          <p:cNvSpPr txBox="1"/>
          <p:nvPr/>
        </p:nvSpPr>
        <p:spPr>
          <a:xfrm>
            <a:off x="-183046" y="1967434"/>
            <a:ext cx="95100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bg1"/>
                </a:solidFill>
                <a:latin typeface="Avenir Book" panose="02000503020000020003" pitchFamily="2" charset="0"/>
              </a:rPr>
              <a:t>Pliego general de condiciones</a:t>
            </a:r>
          </a:p>
          <a:p>
            <a:endParaRPr lang="es-AR" sz="3200" i="1" dirty="0">
              <a:latin typeface="Avenir" panose="020B0503020203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E3D7E78-19C0-4D7C-89A9-6C6A7881E69E}"/>
              </a:ext>
            </a:extLst>
          </p:cNvPr>
          <p:cNvSpPr txBox="1"/>
          <p:nvPr/>
        </p:nvSpPr>
        <p:spPr>
          <a:xfrm>
            <a:off x="649354" y="3275484"/>
            <a:ext cx="784528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>
                <a:solidFill>
                  <a:srgbClr val="7CA152"/>
                </a:solidFill>
                <a:latin typeface="Avenir Book" panose="02000503020000020003" pitchFamily="2" charset="0"/>
              </a:rPr>
              <a:t>REQUISITOS PARA LA PRESENTACION DE LAS OFERTAS </a:t>
            </a:r>
          </a:p>
          <a:p>
            <a:endParaRPr lang="es-AR" sz="3200" i="1" dirty="0">
              <a:solidFill>
                <a:srgbClr val="7CA152"/>
              </a:solidFill>
              <a:latin typeface="Avenir" panose="020B0503020203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E07DDAF-3BF3-446B-8455-E0D9C7DE7F73}"/>
              </a:ext>
            </a:extLst>
          </p:cNvPr>
          <p:cNvSpPr txBox="1"/>
          <p:nvPr/>
        </p:nvSpPr>
        <p:spPr>
          <a:xfrm>
            <a:off x="649354" y="4996925"/>
            <a:ext cx="78452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400" b="1" dirty="0">
                <a:solidFill>
                  <a:srgbClr val="7CA152"/>
                </a:solidFill>
                <a:latin typeface="Avenir Light" panose="020B0402020203020204" pitchFamily="34" charset="0"/>
              </a:rPr>
              <a:t>Artículo 6º - contenido del sobre </a:t>
            </a:r>
            <a:r>
              <a:rPr lang="es-MX" sz="3400" b="1" dirty="0" err="1">
                <a:solidFill>
                  <a:srgbClr val="7CA152"/>
                </a:solidFill>
                <a:latin typeface="Avenir Light" panose="020B0402020203020204" pitchFamily="34" charset="0"/>
              </a:rPr>
              <a:t>n°</a:t>
            </a:r>
            <a:r>
              <a:rPr lang="es-MX" sz="3400" b="1" dirty="0">
                <a:solidFill>
                  <a:srgbClr val="7CA152"/>
                </a:solidFill>
                <a:latin typeface="Avenir Light" panose="020B0402020203020204" pitchFamily="34" charset="0"/>
              </a:rPr>
              <a:t> 1</a:t>
            </a:r>
          </a:p>
          <a:p>
            <a:endParaRPr lang="es-AR" sz="3600" i="1" dirty="0">
              <a:solidFill>
                <a:srgbClr val="7CA152"/>
              </a:solidFill>
              <a:latin typeface="Avenir Light" panose="020B0402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283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B4E955A-A2E2-4CD5-B91B-6319F1149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D7C7DF41-70A7-4097-A756-B24E60562514}"/>
              </a:ext>
            </a:extLst>
          </p:cNvPr>
          <p:cNvSpPr txBox="1"/>
          <p:nvPr/>
        </p:nvSpPr>
        <p:spPr>
          <a:xfrm>
            <a:off x="263384" y="66261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h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A8EC14A-6EA6-4756-9E33-726780171AC6}"/>
              </a:ext>
            </a:extLst>
          </p:cNvPr>
          <p:cNvSpPr txBox="1"/>
          <p:nvPr/>
        </p:nvSpPr>
        <p:spPr>
          <a:xfrm>
            <a:off x="395085" y="2090172"/>
            <a:ext cx="830455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Antecedente de obras similares ejecutadas y en ejecución realizadas en otras jurisdicciones (especialmente últimos 5 años)</a:t>
            </a:r>
          </a:p>
          <a:p>
            <a:endParaRPr lang="es-AR" sz="42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271117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B3E72DC-9E07-4150-92FC-F32EBBA53A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E56717E-1FE4-4EC2-9EC7-F10CEE627A9A}"/>
              </a:ext>
            </a:extLst>
          </p:cNvPr>
          <p:cNvSpPr txBox="1"/>
          <p:nvPr/>
        </p:nvSpPr>
        <p:spPr>
          <a:xfrm>
            <a:off x="342486" y="120568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i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A7B03B7-225D-4B9E-A00F-B145EA2968B3}"/>
              </a:ext>
            </a:extLst>
          </p:cNvPr>
          <p:cNvSpPr txBox="1"/>
          <p:nvPr/>
        </p:nvSpPr>
        <p:spPr>
          <a:xfrm>
            <a:off x="342486" y="2241863"/>
            <a:ext cx="838179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Antecedente de obras similares ejecutadas y en ejecución realizadas en Entre Ríos (especialmente últimos 15 años)</a:t>
            </a:r>
          </a:p>
          <a:p>
            <a:endParaRPr lang="es-AR" sz="42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88187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B4E955A-A2E2-4CD5-B91B-6319F1149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D7C7DF41-70A7-4097-A756-B24E60562514}"/>
              </a:ext>
            </a:extLst>
          </p:cNvPr>
          <p:cNvSpPr txBox="1"/>
          <p:nvPr/>
        </p:nvSpPr>
        <p:spPr>
          <a:xfrm>
            <a:off x="501923" y="-92333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j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A8EC14A-6EA6-4756-9E33-726780171AC6}"/>
              </a:ext>
            </a:extLst>
          </p:cNvPr>
          <p:cNvSpPr txBox="1"/>
          <p:nvPr/>
        </p:nvSpPr>
        <p:spPr>
          <a:xfrm>
            <a:off x="395085" y="2090172"/>
            <a:ext cx="830455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Designación , Antecedentes y comprobante de Matriculación en la Provincia de Entre Ríos del Representante Técnico</a:t>
            </a:r>
          </a:p>
          <a:p>
            <a:endParaRPr lang="es-AR" sz="42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027860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B3E72DC-9E07-4150-92FC-F32EBBA53A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E56717E-1FE4-4EC2-9EC7-F10CEE627A9A}"/>
              </a:ext>
            </a:extLst>
          </p:cNvPr>
          <p:cNvSpPr txBox="1"/>
          <p:nvPr/>
        </p:nvSpPr>
        <p:spPr>
          <a:xfrm>
            <a:off x="342486" y="120568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k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A7B03B7-225D-4B9E-A00F-B145EA2968B3}"/>
              </a:ext>
            </a:extLst>
          </p:cNvPr>
          <p:cNvSpPr txBox="1"/>
          <p:nvPr/>
        </p:nvSpPr>
        <p:spPr>
          <a:xfrm>
            <a:off x="342486" y="1716322"/>
            <a:ext cx="8101427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i="1" dirty="0">
                <a:solidFill>
                  <a:srgbClr val="7CA152"/>
                </a:solidFill>
                <a:latin typeface="Avenir" panose="020B0503020203020204" pitchFamily="34" charset="0"/>
              </a:rPr>
              <a:t>Designación del responsable del Servicio de Higiene y Seguridad en el trabajo</a:t>
            </a:r>
          </a:p>
          <a:p>
            <a:pPr algn="ctr"/>
            <a:r>
              <a:rPr lang="es-MX" sz="4000" i="1" dirty="0">
                <a:solidFill>
                  <a:srgbClr val="7CA152"/>
                </a:solidFill>
                <a:latin typeface="Avenir" panose="020B0503020203020204" pitchFamily="34" charset="0"/>
              </a:rPr>
              <a:t>      Antecedentes y Matrícula del mismo (solo al momento de la firma del contrato)</a:t>
            </a:r>
          </a:p>
          <a:p>
            <a:endParaRPr lang="es-AR" sz="42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30699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B4E955A-A2E2-4CD5-B91B-6319F1149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D7C7DF41-70A7-4097-A756-B24E60562514}"/>
              </a:ext>
            </a:extLst>
          </p:cNvPr>
          <p:cNvSpPr txBox="1"/>
          <p:nvPr/>
        </p:nvSpPr>
        <p:spPr>
          <a:xfrm>
            <a:off x="395085" y="79513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l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A8EC14A-6EA6-4756-9E33-726780171AC6}"/>
              </a:ext>
            </a:extLst>
          </p:cNvPr>
          <p:cNvSpPr txBox="1"/>
          <p:nvPr/>
        </p:nvSpPr>
        <p:spPr>
          <a:xfrm>
            <a:off x="419721" y="2090172"/>
            <a:ext cx="830455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Calificación y experiencia del Personal propuesto para la administración y ejecución del contrato en la sede y en la obra</a:t>
            </a:r>
          </a:p>
          <a:p>
            <a:endParaRPr lang="es-AR" sz="42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878647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B3E72DC-9E07-4150-92FC-F32EBBA53A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E56717E-1FE4-4EC2-9EC7-F10CEE627A9A}"/>
              </a:ext>
            </a:extLst>
          </p:cNvPr>
          <p:cNvSpPr txBox="1"/>
          <p:nvPr/>
        </p:nvSpPr>
        <p:spPr>
          <a:xfrm>
            <a:off x="156956" y="54307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m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A7B03B7-225D-4B9E-A00F-B145EA2968B3}"/>
              </a:ext>
            </a:extLst>
          </p:cNvPr>
          <p:cNvSpPr txBox="1"/>
          <p:nvPr/>
        </p:nvSpPr>
        <p:spPr>
          <a:xfrm>
            <a:off x="521286" y="1767006"/>
            <a:ext cx="810142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Plan de Trabajo y Curva de Inversiones expresado en porcentaje de avance de obra (sin consignar precio alguno)</a:t>
            </a:r>
          </a:p>
          <a:p>
            <a:endParaRPr lang="es-AR" sz="42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077626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B4E955A-A2E2-4CD5-B91B-6319F1149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D7C7DF41-70A7-4097-A756-B24E60562514}"/>
              </a:ext>
            </a:extLst>
          </p:cNvPr>
          <p:cNvSpPr txBox="1"/>
          <p:nvPr/>
        </p:nvSpPr>
        <p:spPr>
          <a:xfrm>
            <a:off x="236059" y="0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n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A8EC14A-6EA6-4756-9E33-726780171AC6}"/>
              </a:ext>
            </a:extLst>
          </p:cNvPr>
          <p:cNvSpPr txBox="1"/>
          <p:nvPr/>
        </p:nvSpPr>
        <p:spPr>
          <a:xfrm>
            <a:off x="419721" y="1859340"/>
            <a:ext cx="830455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Detalle del equipo que el oferente compromete para la ejecución de la obra, debiendo como mínimo tener los solicitados en el Pliego de Condiciones Particulares</a:t>
            </a:r>
          </a:p>
          <a:p>
            <a:endParaRPr lang="es-AR" sz="42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958980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B3E72DC-9E07-4150-92FC-F32EBBA53A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E56717E-1FE4-4EC2-9EC7-F10CEE627A9A}"/>
              </a:ext>
            </a:extLst>
          </p:cNvPr>
          <p:cNvSpPr txBox="1"/>
          <p:nvPr/>
        </p:nvSpPr>
        <p:spPr>
          <a:xfrm>
            <a:off x="276225" y="119406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A7B03B7-225D-4B9E-A00F-B145EA2968B3}"/>
              </a:ext>
            </a:extLst>
          </p:cNvPr>
          <p:cNvSpPr txBox="1"/>
          <p:nvPr/>
        </p:nvSpPr>
        <p:spPr>
          <a:xfrm>
            <a:off x="662609" y="1596734"/>
            <a:ext cx="768626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s-MX" sz="3200" i="1" dirty="0">
                <a:solidFill>
                  <a:srgbClr val="7CA152"/>
                </a:solidFill>
                <a:latin typeface="Avenir" panose="020B0503020203020204" pitchFamily="34" charset="0"/>
              </a:rPr>
              <a:t>Documento Licitatorio y todas las aclaraciones (circulares) firmado por Representante Técnico y Legal (en prueba de pleno conocimiento), certificadas por Escribano Público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s-MX" sz="3200" i="1" dirty="0">
              <a:solidFill>
                <a:srgbClr val="7CA152"/>
              </a:solidFill>
              <a:latin typeface="Avenir" panose="020B0503020203020204" pitchFamily="34" charset="0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s-MX" sz="3200" i="1" dirty="0">
                <a:solidFill>
                  <a:srgbClr val="7CA152"/>
                </a:solidFill>
                <a:latin typeface="Avenir" panose="020B0503020203020204" pitchFamily="34" charset="0"/>
              </a:rPr>
              <a:t>Declaración Jurada de conocer el lugar y las condiciones en que se realizará la obra</a:t>
            </a:r>
          </a:p>
          <a:p>
            <a:endParaRPr lang="es-AR" sz="32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397768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B4E955A-A2E2-4CD5-B91B-6319F1149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D7C7DF41-70A7-4097-A756-B24E60562514}"/>
              </a:ext>
            </a:extLst>
          </p:cNvPr>
          <p:cNvSpPr txBox="1"/>
          <p:nvPr/>
        </p:nvSpPr>
        <p:spPr>
          <a:xfrm>
            <a:off x="275815" y="-198783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p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A8EC14A-6EA6-4756-9E33-726780171AC6}"/>
              </a:ext>
            </a:extLst>
          </p:cNvPr>
          <p:cNvSpPr txBox="1"/>
          <p:nvPr/>
        </p:nvSpPr>
        <p:spPr>
          <a:xfrm>
            <a:off x="534539" y="2190645"/>
            <a:ext cx="807492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Nota de mantenimiento de Oferta (en los términos del art. 18 P.G.C – 60 días corridos desde la fecha de la Licitación)</a:t>
            </a:r>
          </a:p>
          <a:p>
            <a:endParaRPr lang="es-AR" sz="42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165891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B3E72DC-9E07-4150-92FC-F32EBBA53A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E56717E-1FE4-4EC2-9EC7-F10CEE627A9A}"/>
              </a:ext>
            </a:extLst>
          </p:cNvPr>
          <p:cNvSpPr txBox="1"/>
          <p:nvPr/>
        </p:nvSpPr>
        <p:spPr>
          <a:xfrm>
            <a:off x="248478" y="-125102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q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A7B03B7-225D-4B9E-A00F-B145EA2968B3}"/>
              </a:ext>
            </a:extLst>
          </p:cNvPr>
          <p:cNvSpPr txBox="1"/>
          <p:nvPr/>
        </p:nvSpPr>
        <p:spPr>
          <a:xfrm>
            <a:off x="1076739" y="2378612"/>
            <a:ext cx="72058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Líneas de Créditos bancarios si las tuviera / Declaración Jurada de no poseer líneas.</a:t>
            </a:r>
          </a:p>
          <a:p>
            <a:endParaRPr lang="es-AR" sz="42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75718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B4E955A-A2E2-4CD5-B91B-6319F1149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D7C7DF41-70A7-4097-A756-B24E60562514}"/>
              </a:ext>
            </a:extLst>
          </p:cNvPr>
          <p:cNvSpPr txBox="1"/>
          <p:nvPr/>
        </p:nvSpPr>
        <p:spPr>
          <a:xfrm>
            <a:off x="289889" y="-23598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A8EC14A-6EA6-4756-9E33-726780171AC6}"/>
              </a:ext>
            </a:extLst>
          </p:cNvPr>
          <p:cNvSpPr txBox="1"/>
          <p:nvPr/>
        </p:nvSpPr>
        <p:spPr>
          <a:xfrm>
            <a:off x="704019" y="2292417"/>
            <a:ext cx="760177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i="1" dirty="0">
                <a:solidFill>
                  <a:srgbClr val="7CA152"/>
                </a:solidFill>
                <a:latin typeface="Avenir" panose="020B0503020203020204" pitchFamily="34" charset="0"/>
              </a:rPr>
              <a:t>Constancia de adquisición Legajo de la Licitación. En el caso de U.T.E., la constancia deberá estar extendida a nombre de dicha unión.</a:t>
            </a:r>
          </a:p>
          <a:p>
            <a:endParaRPr lang="es-AR" sz="32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758724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B4E955A-A2E2-4CD5-B91B-6319F1149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D7C7DF41-70A7-4097-A756-B24E60562514}"/>
              </a:ext>
            </a:extLst>
          </p:cNvPr>
          <p:cNvSpPr txBox="1"/>
          <p:nvPr/>
        </p:nvSpPr>
        <p:spPr>
          <a:xfrm>
            <a:off x="381833" y="-133960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r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A8EC14A-6EA6-4756-9E33-726780171AC6}"/>
              </a:ext>
            </a:extLst>
          </p:cNvPr>
          <p:cNvSpPr txBox="1"/>
          <p:nvPr/>
        </p:nvSpPr>
        <p:spPr>
          <a:xfrm>
            <a:off x="678087" y="2715689"/>
            <a:ext cx="778782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i="1" dirty="0">
                <a:solidFill>
                  <a:srgbClr val="7CA152"/>
                </a:solidFill>
                <a:latin typeface="Avenir" panose="020B0503020203020204" pitchFamily="34" charset="0"/>
              </a:rPr>
              <a:t>Valores de contratos de obras en ejecución y su grado de avance.</a:t>
            </a:r>
          </a:p>
          <a:p>
            <a:endParaRPr lang="es-AR" sz="42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125788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B3E72DC-9E07-4150-92FC-F32EBBA53A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E56717E-1FE4-4EC2-9EC7-F10CEE627A9A}"/>
              </a:ext>
            </a:extLst>
          </p:cNvPr>
          <p:cNvSpPr txBox="1"/>
          <p:nvPr/>
        </p:nvSpPr>
        <p:spPr>
          <a:xfrm>
            <a:off x="380999" y="0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A7B03B7-225D-4B9E-A00F-B145EA2968B3}"/>
              </a:ext>
            </a:extLst>
          </p:cNvPr>
          <p:cNvSpPr txBox="1"/>
          <p:nvPr/>
        </p:nvSpPr>
        <p:spPr>
          <a:xfrm>
            <a:off x="795129" y="2325603"/>
            <a:ext cx="759349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Referencias Bancarias del oferente (suscriptas y emitidas por las respectivas entidades)</a:t>
            </a:r>
          </a:p>
          <a:p>
            <a:endParaRPr lang="es-AR" sz="42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518511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B4E955A-A2E2-4CD5-B91B-6319F1149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D7C7DF41-70A7-4097-A756-B24E60562514}"/>
              </a:ext>
            </a:extLst>
          </p:cNvPr>
          <p:cNvSpPr txBox="1"/>
          <p:nvPr/>
        </p:nvSpPr>
        <p:spPr>
          <a:xfrm>
            <a:off x="381833" y="-133960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r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A8EC14A-6EA6-4756-9E33-726780171AC6}"/>
              </a:ext>
            </a:extLst>
          </p:cNvPr>
          <p:cNvSpPr txBox="1"/>
          <p:nvPr/>
        </p:nvSpPr>
        <p:spPr>
          <a:xfrm>
            <a:off x="443947" y="1939837"/>
            <a:ext cx="82561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i="1" dirty="0">
                <a:solidFill>
                  <a:srgbClr val="7CA152"/>
                </a:solidFill>
                <a:latin typeface="Avenir" panose="020B0503020203020204" pitchFamily="34" charset="0"/>
              </a:rPr>
              <a:t>Contrato de compromiso de UTE con firmas certificadas ante Escribano Publico, junto con las copias certificadas de Actas Directorio de cada empresa asociada con los requisitos 1) a 5) del respectivo inciso</a:t>
            </a:r>
          </a:p>
          <a:p>
            <a:endParaRPr lang="es-AR" sz="36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53522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B3E72DC-9E07-4150-92FC-F32EBBA53A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E56717E-1FE4-4EC2-9EC7-F10CEE627A9A}"/>
              </a:ext>
            </a:extLst>
          </p:cNvPr>
          <p:cNvSpPr txBox="1"/>
          <p:nvPr/>
        </p:nvSpPr>
        <p:spPr>
          <a:xfrm>
            <a:off x="380999" y="0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t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A7B03B7-225D-4B9E-A00F-B145EA2968B3}"/>
              </a:ext>
            </a:extLst>
          </p:cNvPr>
          <p:cNvSpPr txBox="1"/>
          <p:nvPr/>
        </p:nvSpPr>
        <p:spPr>
          <a:xfrm>
            <a:off x="609601" y="2325603"/>
            <a:ext cx="77790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i="1" dirty="0">
                <a:solidFill>
                  <a:srgbClr val="7CA152"/>
                </a:solidFill>
                <a:latin typeface="Avenir" panose="020B0503020203020204" pitchFamily="34" charset="0"/>
              </a:rPr>
              <a:t>Copia Certificada de Inscripción IERIC</a:t>
            </a:r>
          </a:p>
          <a:p>
            <a:endParaRPr lang="es-AR" sz="48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603553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B4E955A-A2E2-4CD5-B91B-6319F1149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D7C7DF41-70A7-4097-A756-B24E60562514}"/>
              </a:ext>
            </a:extLst>
          </p:cNvPr>
          <p:cNvSpPr txBox="1"/>
          <p:nvPr/>
        </p:nvSpPr>
        <p:spPr>
          <a:xfrm>
            <a:off x="289067" y="0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u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A8EC14A-6EA6-4756-9E33-726780171AC6}"/>
              </a:ext>
            </a:extLst>
          </p:cNvPr>
          <p:cNvSpPr txBox="1"/>
          <p:nvPr/>
        </p:nvSpPr>
        <p:spPr>
          <a:xfrm>
            <a:off x="533400" y="1823186"/>
            <a:ext cx="78121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s-MX" sz="3600" i="1" dirty="0">
                <a:solidFill>
                  <a:srgbClr val="7CA152"/>
                </a:solidFill>
                <a:latin typeface="Avenir" panose="020B0503020203020204" pitchFamily="34" charset="0"/>
              </a:rPr>
              <a:t>Constancia Inscripción y Certificado Vigencia Societaria emitidos por el RPC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s-MX" sz="3600" i="1" dirty="0">
              <a:solidFill>
                <a:srgbClr val="7CA152"/>
              </a:solidFill>
              <a:latin typeface="Avenir" panose="020B0503020203020204" pitchFamily="34" charset="0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s-MX" sz="3600" i="1" dirty="0">
                <a:solidFill>
                  <a:srgbClr val="7CA152"/>
                </a:solidFill>
                <a:latin typeface="Avenir" panose="020B0503020203020204" pitchFamily="34" charset="0"/>
              </a:rPr>
              <a:t>Informe de no estar incurso en Concurso o Quiebra (emitido por Registro de Juicios Universales)</a:t>
            </a:r>
          </a:p>
          <a:p>
            <a:endParaRPr lang="es-AR" sz="3600" i="1" dirty="0">
              <a:latin typeface="Avenir" panose="020B0503020203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D3AC4BC-DD0C-410D-8D8F-0BE82494F14E}"/>
              </a:ext>
            </a:extLst>
          </p:cNvPr>
          <p:cNvSpPr txBox="1"/>
          <p:nvPr/>
        </p:nvSpPr>
        <p:spPr>
          <a:xfrm>
            <a:off x="1513230" y="852619"/>
            <a:ext cx="73417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600" dirty="0">
                <a:solidFill>
                  <a:schemeClr val="bg1"/>
                </a:solidFill>
                <a:latin typeface="Avenir Heavy" panose="020B0703020203020204" pitchFamily="34" charset="0"/>
              </a:rPr>
              <a:t>SOCIEDADES COMERCIALES </a:t>
            </a:r>
            <a:endParaRPr lang="es-MX" sz="2000" dirty="0">
              <a:solidFill>
                <a:schemeClr val="bg1"/>
              </a:solidFill>
              <a:latin typeface="Avenir Heavy" panose="020B07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472144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B3E72DC-9E07-4150-92FC-F32EBBA53A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E56717E-1FE4-4EC2-9EC7-F10CEE627A9A}"/>
              </a:ext>
            </a:extLst>
          </p:cNvPr>
          <p:cNvSpPr txBox="1"/>
          <p:nvPr/>
        </p:nvSpPr>
        <p:spPr>
          <a:xfrm>
            <a:off x="288235" y="0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v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31E5460-43CF-4BCA-86E7-DA634B3C8782}"/>
              </a:ext>
            </a:extLst>
          </p:cNvPr>
          <p:cNvSpPr txBox="1"/>
          <p:nvPr/>
        </p:nvSpPr>
        <p:spPr>
          <a:xfrm>
            <a:off x="533400" y="1823186"/>
            <a:ext cx="78121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s-MX" sz="3600" i="1" dirty="0">
                <a:solidFill>
                  <a:srgbClr val="7CA152"/>
                </a:solidFill>
                <a:latin typeface="Avenir" panose="020B0503020203020204" pitchFamily="34" charset="0"/>
              </a:rPr>
              <a:t>Constancia Inscripción Registro Público de Comercio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s-MX" sz="3600" i="1" dirty="0">
              <a:solidFill>
                <a:srgbClr val="7CA152"/>
              </a:solidFill>
              <a:latin typeface="Avenir" panose="020B0503020203020204" pitchFamily="34" charset="0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s-MX" sz="3600" i="1" dirty="0">
                <a:solidFill>
                  <a:srgbClr val="7CA152"/>
                </a:solidFill>
                <a:latin typeface="Avenir" panose="020B0503020203020204" pitchFamily="34" charset="0"/>
              </a:rPr>
              <a:t>Informe de no estar incurso en Concurso o Quiebra (emitido por Registro de Juicios Universales)</a:t>
            </a:r>
          </a:p>
          <a:p>
            <a:endParaRPr lang="es-AR" sz="3600" i="1" dirty="0">
              <a:latin typeface="Avenir" panose="020B0503020203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15B1183-3FAE-43DD-9AEB-BD553830F0F5}"/>
              </a:ext>
            </a:extLst>
          </p:cNvPr>
          <p:cNvSpPr txBox="1"/>
          <p:nvPr/>
        </p:nvSpPr>
        <p:spPr>
          <a:xfrm>
            <a:off x="1003853" y="852619"/>
            <a:ext cx="73417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500" dirty="0">
                <a:solidFill>
                  <a:schemeClr val="bg1"/>
                </a:solidFill>
                <a:latin typeface="Avenir Heavy" panose="020B0703020203020204" pitchFamily="34" charset="0"/>
              </a:rPr>
              <a:t>SOCIEDADES UNIPERSONALES</a:t>
            </a:r>
          </a:p>
        </p:txBody>
      </p:sp>
    </p:spTree>
    <p:extLst>
      <p:ext uri="{BB962C8B-B14F-4D97-AF65-F5344CB8AC3E}">
        <p14:creationId xmlns:p14="http://schemas.microsoft.com/office/powerpoint/2010/main" val="1897496115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B4E955A-A2E2-4CD5-B91B-6319F1149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D7C7DF41-70A7-4097-A756-B24E60562514}"/>
              </a:ext>
            </a:extLst>
          </p:cNvPr>
          <p:cNvSpPr txBox="1"/>
          <p:nvPr/>
        </p:nvSpPr>
        <p:spPr>
          <a:xfrm>
            <a:off x="119269" y="0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w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A8EC14A-6EA6-4756-9E33-726780171AC6}"/>
              </a:ext>
            </a:extLst>
          </p:cNvPr>
          <p:cNvSpPr txBox="1"/>
          <p:nvPr/>
        </p:nvSpPr>
        <p:spPr>
          <a:xfrm>
            <a:off x="533400" y="1823186"/>
            <a:ext cx="78121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endParaRPr lang="es-MX" sz="3600" i="1" dirty="0">
              <a:solidFill>
                <a:srgbClr val="7CA152"/>
              </a:solidFill>
              <a:latin typeface="Avenir" panose="020B0503020203020204" pitchFamily="34" charset="0"/>
            </a:endParaRPr>
          </a:p>
          <a:p>
            <a:pPr algn="ctr"/>
            <a:r>
              <a:rPr lang="es-MX" sz="3600" i="1" dirty="0">
                <a:solidFill>
                  <a:srgbClr val="7CA152"/>
                </a:solidFill>
                <a:latin typeface="Avenir" panose="020B0503020203020204" pitchFamily="34" charset="0"/>
              </a:rPr>
              <a:t>Cumplimiento de la Ley Provincial </a:t>
            </a:r>
            <a:r>
              <a:rPr lang="es-MX" sz="3600" i="1" dirty="0" err="1">
                <a:solidFill>
                  <a:srgbClr val="7CA152"/>
                </a:solidFill>
                <a:latin typeface="Avenir" panose="020B0503020203020204" pitchFamily="34" charset="0"/>
              </a:rPr>
              <a:t>N°</a:t>
            </a:r>
            <a:r>
              <a:rPr lang="es-MX" sz="3600" i="1" dirty="0">
                <a:solidFill>
                  <a:srgbClr val="7CA152"/>
                </a:solidFill>
                <a:latin typeface="Avenir" panose="020B0503020203020204" pitchFamily="34" charset="0"/>
              </a:rPr>
              <a:t> 9353 (en caso de corresponder) 3 años en la Provincia de Entre Ríos</a:t>
            </a:r>
          </a:p>
          <a:p>
            <a:pPr algn="ctr"/>
            <a:endParaRPr lang="es-MX" sz="3600" i="1" dirty="0">
              <a:solidFill>
                <a:srgbClr val="7CA152"/>
              </a:solidFill>
              <a:latin typeface="Avenir" panose="020B0503020203020204" pitchFamily="34" charset="0"/>
            </a:endParaRPr>
          </a:p>
          <a:p>
            <a:endParaRPr lang="es-AR" sz="36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74262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B3E72DC-9E07-4150-92FC-F32EBBA53A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E56717E-1FE4-4EC2-9EC7-F10CEE627A9A}"/>
              </a:ext>
            </a:extLst>
          </p:cNvPr>
          <p:cNvSpPr txBox="1"/>
          <p:nvPr/>
        </p:nvSpPr>
        <p:spPr>
          <a:xfrm>
            <a:off x="384313" y="-34911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y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31E5460-43CF-4BCA-86E7-DA634B3C8782}"/>
              </a:ext>
            </a:extLst>
          </p:cNvPr>
          <p:cNvSpPr txBox="1"/>
          <p:nvPr/>
        </p:nvSpPr>
        <p:spPr>
          <a:xfrm>
            <a:off x="384313" y="1536003"/>
            <a:ext cx="821303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endParaRPr lang="es-MX" sz="4200" i="1" dirty="0">
              <a:solidFill>
                <a:srgbClr val="7CA152"/>
              </a:solidFill>
              <a:latin typeface="Avenir" panose="020B0503020203020204" pitchFamily="34" charset="0"/>
            </a:endParaRPr>
          </a:p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Las firmas del Representante Legal y Técnico certificadas por Escribano Público (o Juez de Paz)</a:t>
            </a:r>
          </a:p>
          <a:p>
            <a:endParaRPr lang="es-AR" sz="42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823597"/>
      </p:ext>
    </p:extLst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A7676B7-94F8-44C9-B51A-C5F553D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9144000" cy="685585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6A9B96CE-EE8D-4BF5-A9E4-57A03DACF24E}"/>
              </a:ext>
            </a:extLst>
          </p:cNvPr>
          <p:cNvSpPr txBox="1"/>
          <p:nvPr/>
        </p:nvSpPr>
        <p:spPr>
          <a:xfrm>
            <a:off x="0" y="1013327"/>
            <a:ext cx="9144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4800" dirty="0">
                <a:solidFill>
                  <a:schemeClr val="bg1"/>
                </a:solidFill>
                <a:latin typeface="Avenir Black" panose="020B0803020203020204" pitchFamily="34" charset="0"/>
              </a:rPr>
              <a:t>REQUISITOS DE LA PROPUESTA ECONÓMICA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E3D7E78-19C0-4D7C-89A9-6C6A7881E69E}"/>
              </a:ext>
            </a:extLst>
          </p:cNvPr>
          <p:cNvSpPr txBox="1"/>
          <p:nvPr/>
        </p:nvSpPr>
        <p:spPr>
          <a:xfrm>
            <a:off x="549961" y="3321911"/>
            <a:ext cx="804407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>
                <a:solidFill>
                  <a:srgbClr val="7CA152"/>
                </a:solidFill>
                <a:latin typeface="Avenir Heavy" panose="020B0703020203020204" pitchFamily="34" charset="0"/>
              </a:rPr>
              <a:t>CUMPLIMIENTO DEL  ARTÍCULO 6º</a:t>
            </a:r>
          </a:p>
          <a:p>
            <a:endParaRPr lang="es-AR" sz="3200" i="1" dirty="0">
              <a:solidFill>
                <a:srgbClr val="7CA152"/>
              </a:solidFill>
              <a:latin typeface="Avenir Heavy" panose="020B0703020203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E07DDAF-3BF3-446B-8455-E0D9C7DE7F73}"/>
              </a:ext>
            </a:extLst>
          </p:cNvPr>
          <p:cNvSpPr txBox="1"/>
          <p:nvPr/>
        </p:nvSpPr>
        <p:spPr>
          <a:xfrm>
            <a:off x="450572" y="4559603"/>
            <a:ext cx="78452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rgbClr val="7CA152"/>
                </a:solidFill>
                <a:latin typeface="Avenir Light" panose="020B0402020203020204" pitchFamily="34" charset="0"/>
              </a:rPr>
              <a:t>Contenido del Sobre </a:t>
            </a:r>
            <a:r>
              <a:rPr lang="es-MX" sz="4000" b="1" dirty="0" err="1">
                <a:solidFill>
                  <a:srgbClr val="7CA152"/>
                </a:solidFill>
                <a:latin typeface="Avenir Light" panose="020B0402020203020204" pitchFamily="34" charset="0"/>
              </a:rPr>
              <a:t>n°</a:t>
            </a:r>
            <a:r>
              <a:rPr lang="es-MX" sz="4000" b="1" dirty="0">
                <a:solidFill>
                  <a:srgbClr val="7CA152"/>
                </a:solidFill>
                <a:latin typeface="Avenir Light" panose="020B0402020203020204" pitchFamily="34" charset="0"/>
              </a:rPr>
              <a:t> 2</a:t>
            </a:r>
          </a:p>
          <a:p>
            <a:endParaRPr lang="es-AR" sz="4400" i="1" dirty="0">
              <a:solidFill>
                <a:srgbClr val="7CA152"/>
              </a:solidFill>
              <a:latin typeface="Avenir Light" panose="020B0402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2093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B4E955A-A2E2-4CD5-B91B-6319F1149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D7C7DF41-70A7-4097-A756-B24E60562514}"/>
              </a:ext>
            </a:extLst>
          </p:cNvPr>
          <p:cNvSpPr txBox="1"/>
          <p:nvPr/>
        </p:nvSpPr>
        <p:spPr>
          <a:xfrm>
            <a:off x="278296" y="0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A8EC14A-6EA6-4756-9E33-726780171AC6}"/>
              </a:ext>
            </a:extLst>
          </p:cNvPr>
          <p:cNvSpPr txBox="1"/>
          <p:nvPr/>
        </p:nvSpPr>
        <p:spPr>
          <a:xfrm>
            <a:off x="642730" y="2058913"/>
            <a:ext cx="785853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i="1" dirty="0">
                <a:solidFill>
                  <a:srgbClr val="7CA152"/>
                </a:solidFill>
                <a:latin typeface="Avenir" panose="020B0503020203020204" pitchFamily="34" charset="0"/>
              </a:rPr>
              <a:t>Formulario de cotización de Obra: </a:t>
            </a:r>
          </a:p>
          <a:p>
            <a:pPr algn="ctr"/>
            <a:r>
              <a:rPr lang="es-MX" sz="3600" i="1" dirty="0">
                <a:solidFill>
                  <a:srgbClr val="7CA152"/>
                </a:solidFill>
                <a:latin typeface="Avenir" panose="020B0503020203020204" pitchFamily="34" charset="0"/>
              </a:rPr>
              <a:t>  Planilla de propuesta económica discriminada por ítem, sellada y firmada por el proponente y Director Técnico con indicación de precios unitarios en números y letras </a:t>
            </a:r>
          </a:p>
          <a:p>
            <a:pPr algn="ctr"/>
            <a:endParaRPr lang="es-MX" sz="3600" i="1" dirty="0">
              <a:solidFill>
                <a:srgbClr val="7CA152"/>
              </a:solidFill>
              <a:latin typeface="Avenir" panose="020B0503020203020204" pitchFamily="34" charset="0"/>
            </a:endParaRPr>
          </a:p>
          <a:p>
            <a:endParaRPr lang="es-AR" sz="36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62057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B3E72DC-9E07-4150-92FC-F32EBBA53A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E56717E-1FE4-4EC2-9EC7-F10CEE627A9A}"/>
              </a:ext>
            </a:extLst>
          </p:cNvPr>
          <p:cNvSpPr txBox="1"/>
          <p:nvPr/>
        </p:nvSpPr>
        <p:spPr>
          <a:xfrm>
            <a:off x="289888" y="26504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b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A7B03B7-225D-4B9E-A00F-B145EA2968B3}"/>
              </a:ext>
            </a:extLst>
          </p:cNvPr>
          <p:cNvSpPr txBox="1"/>
          <p:nvPr/>
        </p:nvSpPr>
        <p:spPr>
          <a:xfrm>
            <a:off x="650599" y="1998601"/>
            <a:ext cx="784280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i="1" dirty="0">
                <a:solidFill>
                  <a:srgbClr val="7CA152"/>
                </a:solidFill>
                <a:latin typeface="Avenir" panose="020B0503020203020204" pitchFamily="34" charset="0"/>
              </a:rPr>
              <a:t>Copia certificada de Certificado de Capacidad de contratación anual vigente o Constancia de haber iniciado el tramite de actualización de su capacidad de Contratación emitido por RPCOSVC</a:t>
            </a:r>
          </a:p>
          <a:p>
            <a:endParaRPr lang="es-AR" sz="28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965496"/>
      </p:ext>
    </p:extLst>
  </p:cSld>
  <p:clrMapOvr>
    <a:masterClrMapping/>
  </p:clrMapOvr>
  <p:transition spd="slow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B3E72DC-9E07-4150-92FC-F32EBBA53A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E56717E-1FE4-4EC2-9EC7-F10CEE627A9A}"/>
              </a:ext>
            </a:extLst>
          </p:cNvPr>
          <p:cNvSpPr txBox="1"/>
          <p:nvPr/>
        </p:nvSpPr>
        <p:spPr>
          <a:xfrm>
            <a:off x="265043" y="79513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b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31E5460-43CF-4BCA-86E7-DA634B3C8782}"/>
              </a:ext>
            </a:extLst>
          </p:cNvPr>
          <p:cNvSpPr txBox="1"/>
          <p:nvPr/>
        </p:nvSpPr>
        <p:spPr>
          <a:xfrm>
            <a:off x="590550" y="1125186"/>
            <a:ext cx="79629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endParaRPr lang="es-MX" sz="4200" i="1" dirty="0">
              <a:solidFill>
                <a:srgbClr val="7CA152"/>
              </a:solidFill>
              <a:latin typeface="Avenir" panose="020B0503020203020204" pitchFamily="34" charset="0"/>
            </a:endParaRPr>
          </a:p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Análisis de precios de cada ítem de la oferta excepto los que no superen el 2% del monto total y que en su conjunto no superen el 5% (firmados por el proponente y Director Técnico)</a:t>
            </a:r>
          </a:p>
          <a:p>
            <a:endParaRPr lang="es-AR" sz="42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389720"/>
      </p:ext>
    </p:extLst>
  </p:cSld>
  <p:clrMapOvr>
    <a:masterClrMapping/>
  </p:clrMapOvr>
  <p:transition spd="slow">
    <p:push dir="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B4E955A-A2E2-4CD5-B91B-6319F1149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D7C7DF41-70A7-4097-A756-B24E60562514}"/>
              </a:ext>
            </a:extLst>
          </p:cNvPr>
          <p:cNvSpPr txBox="1"/>
          <p:nvPr/>
        </p:nvSpPr>
        <p:spPr>
          <a:xfrm>
            <a:off x="278296" y="0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c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A8EC14A-6EA6-4756-9E33-726780171AC6}"/>
              </a:ext>
            </a:extLst>
          </p:cNvPr>
          <p:cNvSpPr txBox="1"/>
          <p:nvPr/>
        </p:nvSpPr>
        <p:spPr>
          <a:xfrm>
            <a:off x="718930" y="1939643"/>
            <a:ext cx="77061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Curva de inversiones expresada en pesos, como consecuencia de aplicarle al plan de trabajos, los valores unitarios y totales cotizados para cada ítem.</a:t>
            </a:r>
          </a:p>
          <a:p>
            <a:pPr algn="ctr"/>
            <a:endParaRPr lang="es-MX" sz="4200" i="1" dirty="0">
              <a:solidFill>
                <a:srgbClr val="7CA152"/>
              </a:solidFill>
              <a:latin typeface="Avenir" panose="020B0503020203020204" pitchFamily="34" charset="0"/>
            </a:endParaRPr>
          </a:p>
          <a:p>
            <a:endParaRPr lang="es-AR" sz="42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520434"/>
      </p:ext>
    </p:extLst>
  </p:cSld>
  <p:clrMapOvr>
    <a:masterClrMapping/>
  </p:clrMapOvr>
  <p:transition spd="slow">
    <p:push dir="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B3E72DC-9E07-4150-92FC-F32EBBA53A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E56717E-1FE4-4EC2-9EC7-F10CEE627A9A}"/>
              </a:ext>
            </a:extLst>
          </p:cNvPr>
          <p:cNvSpPr txBox="1"/>
          <p:nvPr/>
        </p:nvSpPr>
        <p:spPr>
          <a:xfrm>
            <a:off x="265043" y="79513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d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31E5460-43CF-4BCA-86E7-DA634B3C8782}"/>
              </a:ext>
            </a:extLst>
          </p:cNvPr>
          <p:cNvSpPr txBox="1"/>
          <p:nvPr/>
        </p:nvSpPr>
        <p:spPr>
          <a:xfrm>
            <a:off x="590550" y="1125186"/>
            <a:ext cx="79629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endParaRPr lang="es-MX" sz="4200" i="1" dirty="0">
              <a:solidFill>
                <a:srgbClr val="7CA152"/>
              </a:solidFill>
              <a:latin typeface="Avenir" panose="020B0503020203020204" pitchFamily="34" charset="0"/>
            </a:endParaRPr>
          </a:p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Precios de referencia asociados a cada insumo incluido en los análisis de precios, de conformidad con el artículo 7° del decreto 2715/16MPIyS</a:t>
            </a:r>
          </a:p>
          <a:p>
            <a:endParaRPr lang="es-AR" sz="42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165268"/>
      </p:ext>
    </p:extLst>
  </p:cSld>
  <p:clrMapOvr>
    <a:masterClrMapping/>
  </p:clrMapOvr>
  <p:transition spd="slow">
    <p:push dir="u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B4E955A-A2E2-4CD5-B91B-6319F1149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D7C7DF41-70A7-4097-A756-B24E60562514}"/>
              </a:ext>
            </a:extLst>
          </p:cNvPr>
          <p:cNvSpPr txBox="1"/>
          <p:nvPr/>
        </p:nvSpPr>
        <p:spPr>
          <a:xfrm>
            <a:off x="304799" y="0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e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A8EC14A-6EA6-4756-9E33-726780171AC6}"/>
              </a:ext>
            </a:extLst>
          </p:cNvPr>
          <p:cNvSpPr txBox="1"/>
          <p:nvPr/>
        </p:nvSpPr>
        <p:spPr>
          <a:xfrm>
            <a:off x="718930" y="1939643"/>
            <a:ext cx="77061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Presupuesto desagregado por ítem y análisis de precios o estructura de costos en soporte digital (CD o pendrive)</a:t>
            </a:r>
          </a:p>
          <a:p>
            <a:pPr algn="ctr"/>
            <a:endParaRPr lang="es-MX" sz="4200" i="1" dirty="0">
              <a:solidFill>
                <a:srgbClr val="7CA152"/>
              </a:solidFill>
              <a:latin typeface="Avenir" panose="020B0503020203020204" pitchFamily="34" charset="0"/>
            </a:endParaRPr>
          </a:p>
          <a:p>
            <a:endParaRPr lang="es-AR" sz="42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141353"/>
      </p:ext>
    </p:extLst>
  </p:cSld>
  <p:clrMapOvr>
    <a:masterClrMapping/>
  </p:clrMapOvr>
  <p:transition spd="slow">
    <p:push dir="u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6ED72A76-1DF8-471A-8A2A-393EBE0D00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" y="0"/>
            <a:ext cx="9141857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6E2A216-B50E-445D-AD10-E8E4DE1536E1}"/>
              </a:ext>
            </a:extLst>
          </p:cNvPr>
          <p:cNvSpPr txBox="1"/>
          <p:nvPr/>
        </p:nvSpPr>
        <p:spPr>
          <a:xfrm>
            <a:off x="819149" y="2041401"/>
            <a:ext cx="75057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296" algn="ctr"/>
            <a:r>
              <a:rPr lang="es-MX" sz="4500" i="1" dirty="0">
                <a:solidFill>
                  <a:srgbClr val="7CA152"/>
                </a:solidFill>
                <a:latin typeface="Avenir Black" panose="020B0803020203020204" pitchFamily="34" charset="0"/>
              </a:rPr>
              <a:t>La falta de presentación de los puntos señalados en el sobre </a:t>
            </a:r>
            <a:r>
              <a:rPr lang="es-MX" sz="4500" i="1" dirty="0" err="1">
                <a:solidFill>
                  <a:srgbClr val="7CA152"/>
                </a:solidFill>
                <a:latin typeface="Avenir Black" panose="020B0803020203020204" pitchFamily="34" charset="0"/>
              </a:rPr>
              <a:t>N°</a:t>
            </a:r>
            <a:r>
              <a:rPr lang="es-MX" sz="4500" i="1" dirty="0">
                <a:solidFill>
                  <a:srgbClr val="7CA152"/>
                </a:solidFill>
                <a:latin typeface="Avenir Black" panose="020B0803020203020204" pitchFamily="34" charset="0"/>
              </a:rPr>
              <a:t> 2 implica la descalificación inmediata de la oferta.</a:t>
            </a:r>
            <a:endParaRPr lang="es-AR" sz="3500" i="1" dirty="0">
              <a:solidFill>
                <a:srgbClr val="7CA152"/>
              </a:solidFill>
              <a:latin typeface="Avenir Black" panose="020B08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324206"/>
      </p:ext>
    </p:extLst>
  </p:cSld>
  <p:clrMapOvr>
    <a:masterClrMapping/>
  </p:clrMapOvr>
  <p:transition spd="slow">
    <p:push dir="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6970EFD1-AFCF-4496-9B3C-FA270414E2E5}"/>
              </a:ext>
            </a:extLst>
          </p:cNvPr>
          <p:cNvSpPr/>
          <p:nvPr/>
        </p:nvSpPr>
        <p:spPr>
          <a:xfrm>
            <a:off x="849997" y="5097349"/>
            <a:ext cx="2715776" cy="1408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35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253C180-11B7-48D2-ACC3-CA06F2EB1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" y="0"/>
            <a:ext cx="9141857" cy="685800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DA73D948-E5F8-4ED6-AADB-2867D4B2EF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830" y="4501705"/>
            <a:ext cx="4969031" cy="1077203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6ACB8613-D71A-47E7-8B61-DC5DA81EF8BB}"/>
              </a:ext>
            </a:extLst>
          </p:cNvPr>
          <p:cNvSpPr txBox="1"/>
          <p:nvPr/>
        </p:nvSpPr>
        <p:spPr>
          <a:xfrm>
            <a:off x="1380392" y="2470379"/>
            <a:ext cx="63832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>
                <a:solidFill>
                  <a:schemeClr val="bg1"/>
                </a:solidFill>
                <a:latin typeface="Nexa Bold" panose="02000000000000000000" pitchFamily="50" charset="0"/>
              </a:rPr>
              <a:t>GRACIAS</a:t>
            </a:r>
            <a:endParaRPr lang="es-AR" sz="6000" dirty="0">
              <a:solidFill>
                <a:schemeClr val="bg1"/>
              </a:solidFill>
              <a:latin typeface="Nexa Bold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32413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B4E955A-A2E2-4CD5-B91B-6319F1149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D7C7DF41-70A7-4097-A756-B24E60562514}"/>
              </a:ext>
            </a:extLst>
          </p:cNvPr>
          <p:cNvSpPr txBox="1"/>
          <p:nvPr/>
        </p:nvSpPr>
        <p:spPr>
          <a:xfrm>
            <a:off x="289889" y="-23598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c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A8EC14A-6EA6-4756-9E33-726780171AC6}"/>
              </a:ext>
            </a:extLst>
          </p:cNvPr>
          <p:cNvSpPr txBox="1"/>
          <p:nvPr/>
        </p:nvSpPr>
        <p:spPr>
          <a:xfrm>
            <a:off x="304800" y="1997892"/>
            <a:ext cx="8534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i="1" dirty="0">
                <a:solidFill>
                  <a:srgbClr val="7CA152"/>
                </a:solidFill>
                <a:latin typeface="Avenir" panose="020B0503020203020204" pitchFamily="34" charset="0"/>
              </a:rPr>
              <a:t>Constancia Constitución de Garantía de Oferta equivalente al 1% del valor de Presupuesto Oficial (seguro de caución o deposito en efectivo)</a:t>
            </a:r>
          </a:p>
          <a:p>
            <a:endParaRPr lang="es-AR" sz="32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94296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B3E72DC-9E07-4150-92FC-F32EBBA53A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E56717E-1FE4-4EC2-9EC7-F10CEE627A9A}"/>
              </a:ext>
            </a:extLst>
          </p:cNvPr>
          <p:cNvSpPr txBox="1"/>
          <p:nvPr/>
        </p:nvSpPr>
        <p:spPr>
          <a:xfrm>
            <a:off x="236468" y="106017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d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A7B03B7-225D-4B9E-A00F-B145EA2968B3}"/>
              </a:ext>
            </a:extLst>
          </p:cNvPr>
          <p:cNvSpPr txBox="1"/>
          <p:nvPr/>
        </p:nvSpPr>
        <p:spPr>
          <a:xfrm>
            <a:off x="855386" y="1919088"/>
            <a:ext cx="750673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Comprobantes pago de Ley </a:t>
            </a:r>
            <a:r>
              <a:rPr lang="es-MX" sz="4200" i="1" dirty="0" err="1">
                <a:solidFill>
                  <a:srgbClr val="7CA152"/>
                </a:solidFill>
                <a:latin typeface="Avenir" panose="020B0503020203020204" pitchFamily="34" charset="0"/>
              </a:rPr>
              <a:t>N°</a:t>
            </a:r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 4035 (último semestre) – vigente hasta noviembre 2021 o DD.JJ. de no haber trabajado en ese periodo</a:t>
            </a:r>
          </a:p>
          <a:p>
            <a:endParaRPr lang="es-AR" sz="3600" i="1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783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B4E955A-A2E2-4CD5-B91B-6319F1149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D7C7DF41-70A7-4097-A756-B24E60562514}"/>
              </a:ext>
            </a:extLst>
          </p:cNvPr>
          <p:cNvSpPr txBox="1"/>
          <p:nvPr/>
        </p:nvSpPr>
        <p:spPr>
          <a:xfrm>
            <a:off x="289889" y="-23598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e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A8EC14A-6EA6-4756-9E33-726780171AC6}"/>
              </a:ext>
            </a:extLst>
          </p:cNvPr>
          <p:cNvSpPr txBox="1"/>
          <p:nvPr/>
        </p:nvSpPr>
        <p:spPr>
          <a:xfrm>
            <a:off x="395085" y="2090172"/>
            <a:ext cx="830455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Copia Certificada del Contrato Social con sus modificaciones (en caso de personas jurídicas)</a:t>
            </a:r>
          </a:p>
          <a:p>
            <a:endParaRPr lang="es-AR" sz="4200" i="1" dirty="0">
              <a:latin typeface="Avenir" panose="020B0503020203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F8AE81C-4F8B-4643-931B-1DB9DF4E917A}"/>
              </a:ext>
            </a:extLst>
          </p:cNvPr>
          <p:cNvSpPr txBox="1"/>
          <p:nvPr/>
        </p:nvSpPr>
        <p:spPr>
          <a:xfrm>
            <a:off x="395085" y="4536614"/>
            <a:ext cx="819936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Constancia inscripción AFIP, ATER y Municipal vigentes.,</a:t>
            </a:r>
          </a:p>
        </p:txBody>
      </p:sp>
    </p:spTree>
    <p:extLst>
      <p:ext uri="{BB962C8B-B14F-4D97-AF65-F5344CB8AC3E}">
        <p14:creationId xmlns:p14="http://schemas.microsoft.com/office/powerpoint/2010/main" val="359247498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B3E72DC-9E07-4150-92FC-F32EBBA53A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E56717E-1FE4-4EC2-9EC7-F10CEE627A9A}"/>
              </a:ext>
            </a:extLst>
          </p:cNvPr>
          <p:cNvSpPr txBox="1"/>
          <p:nvPr/>
        </p:nvSpPr>
        <p:spPr>
          <a:xfrm>
            <a:off x="342486" y="120568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f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A7B03B7-225D-4B9E-A00F-B145EA2968B3}"/>
              </a:ext>
            </a:extLst>
          </p:cNvPr>
          <p:cNvSpPr txBox="1"/>
          <p:nvPr/>
        </p:nvSpPr>
        <p:spPr>
          <a:xfrm>
            <a:off x="342486" y="1778037"/>
            <a:ext cx="830455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2800" i="1" dirty="0">
                <a:solidFill>
                  <a:srgbClr val="7CA152"/>
                </a:solidFill>
                <a:latin typeface="Avenir" panose="020B0503020203020204" pitchFamily="34" charset="0"/>
              </a:rPr>
              <a:t>Estados Contables de los últimos 3 años vencidos, debidamente auditados y certificados por el Consejo Profesional de Ciencias Económicas. Si el ultimo ejercicio tiene una antigüedad superior a 3 meses debe presentar Balance especialmente confeccionado.</a:t>
            </a:r>
          </a:p>
          <a:p>
            <a:endParaRPr lang="es-AR" i="1" dirty="0">
              <a:latin typeface="Avenir" panose="020B0503020203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A167EBC-26AD-4A30-A446-0C1BE1A79242}"/>
              </a:ext>
            </a:extLst>
          </p:cNvPr>
          <p:cNvSpPr txBox="1"/>
          <p:nvPr/>
        </p:nvSpPr>
        <p:spPr>
          <a:xfrm>
            <a:off x="342486" y="4912833"/>
            <a:ext cx="786060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3200" i="1" dirty="0">
                <a:solidFill>
                  <a:srgbClr val="7CA152"/>
                </a:solidFill>
                <a:latin typeface="Avenir" panose="020B0503020203020204" pitchFamily="34" charset="0"/>
              </a:rPr>
              <a:t>Actas aprobatorias de los Estados Contables Anuales</a:t>
            </a:r>
            <a:r>
              <a:rPr lang="es-MX" sz="1800" i="1" dirty="0">
                <a:solidFill>
                  <a:srgbClr val="7CA152"/>
                </a:solidFill>
                <a:latin typeface="Avenir" panose="020B0503020203020204" pitchFamily="34" charset="0"/>
              </a:rPr>
              <a:t>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EC0C385-89CA-47AA-9DB2-D92582DB7A76}"/>
              </a:ext>
            </a:extLst>
          </p:cNvPr>
          <p:cNvSpPr txBox="1"/>
          <p:nvPr/>
        </p:nvSpPr>
        <p:spPr>
          <a:xfrm>
            <a:off x="1020417" y="859232"/>
            <a:ext cx="73417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600" dirty="0">
                <a:solidFill>
                  <a:schemeClr val="bg1"/>
                </a:solidFill>
                <a:latin typeface="Avenir Heavy" panose="020B0703020203020204" pitchFamily="34" charset="0"/>
              </a:rPr>
              <a:t>SOCIEDADES COMERCIALES </a:t>
            </a:r>
            <a:endParaRPr lang="es-MX" sz="2000" dirty="0">
              <a:solidFill>
                <a:schemeClr val="bg1"/>
              </a:solidFill>
              <a:latin typeface="Avenir Heavy" panose="020B07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04216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B4E955A-A2E2-4CD5-B91B-6319F1149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9144000" cy="685585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2A8EC14A-6EA6-4756-9E33-726780171AC6}"/>
              </a:ext>
            </a:extLst>
          </p:cNvPr>
          <p:cNvSpPr txBox="1"/>
          <p:nvPr/>
        </p:nvSpPr>
        <p:spPr>
          <a:xfrm>
            <a:off x="236880" y="2090172"/>
            <a:ext cx="8462763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s-MX" sz="4200" i="1" dirty="0">
                <a:solidFill>
                  <a:srgbClr val="7CA152"/>
                </a:solidFill>
                <a:latin typeface="Avenir" panose="020B0503020203020204" pitchFamily="34" charset="0"/>
              </a:rPr>
              <a:t>Declaraciones Patrimoniales de los últimos 3 años calendarios, certificadas por un Contador Público y por el Consejo Profesional de Ciencias Económicas. </a:t>
            </a:r>
          </a:p>
          <a:p>
            <a:endParaRPr lang="es-AR" sz="4200" i="1" dirty="0">
              <a:latin typeface="Avenir" panose="020B0503020203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43E94C5-6DCD-4549-A242-0DAC14BDE52D}"/>
              </a:ext>
            </a:extLst>
          </p:cNvPr>
          <p:cNvSpPr txBox="1"/>
          <p:nvPr/>
        </p:nvSpPr>
        <p:spPr>
          <a:xfrm>
            <a:off x="1565417" y="822332"/>
            <a:ext cx="73417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4000" dirty="0">
                <a:solidFill>
                  <a:schemeClr val="bg1"/>
                </a:solidFill>
                <a:latin typeface="Avenir Heavy" panose="020B0703020203020204" pitchFamily="34" charset="0"/>
              </a:rPr>
              <a:t>EMPRESAS</a:t>
            </a:r>
            <a:r>
              <a:rPr lang="es-MX" sz="3600" dirty="0">
                <a:solidFill>
                  <a:schemeClr val="bg1"/>
                </a:solidFill>
                <a:latin typeface="Avenir Heavy" panose="020B0703020203020204" pitchFamily="34" charset="0"/>
              </a:rPr>
              <a:t> UNIPERSONALES</a:t>
            </a:r>
            <a:endParaRPr lang="es-MX" sz="2000" dirty="0">
              <a:solidFill>
                <a:schemeClr val="bg1"/>
              </a:solidFill>
              <a:latin typeface="Avenir Heavy" panose="020B0703020203020204" pitchFamily="34" charset="0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64B66C9E-67CD-4F93-9C39-3D2F043B8071}"/>
              </a:ext>
            </a:extLst>
          </p:cNvPr>
          <p:cNvSpPr/>
          <p:nvPr/>
        </p:nvSpPr>
        <p:spPr>
          <a:xfrm>
            <a:off x="-1" y="0"/>
            <a:ext cx="1328537" cy="1391478"/>
          </a:xfrm>
          <a:prstGeom prst="ellipse">
            <a:avLst/>
          </a:prstGeom>
          <a:solidFill>
            <a:srgbClr val="7CA152"/>
          </a:solidFill>
          <a:ln>
            <a:solidFill>
              <a:srgbClr val="7CA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2193612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B3E72DC-9E07-4150-92FC-F32EBBA53A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E56717E-1FE4-4EC2-9EC7-F10CEE627A9A}"/>
              </a:ext>
            </a:extLst>
          </p:cNvPr>
          <p:cNvSpPr txBox="1"/>
          <p:nvPr/>
        </p:nvSpPr>
        <p:spPr>
          <a:xfrm>
            <a:off x="342486" y="-151906"/>
            <a:ext cx="8282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9000" dirty="0">
                <a:solidFill>
                  <a:srgbClr val="7CA152"/>
                </a:solidFill>
                <a:latin typeface="Avenir Black" panose="020B0803020203020204" pitchFamily="34" charset="0"/>
              </a:rPr>
              <a:t>g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A7B03B7-225D-4B9E-A00F-B145EA2968B3}"/>
              </a:ext>
            </a:extLst>
          </p:cNvPr>
          <p:cNvSpPr txBox="1"/>
          <p:nvPr/>
        </p:nvSpPr>
        <p:spPr>
          <a:xfrm>
            <a:off x="342486" y="1778037"/>
            <a:ext cx="830455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2800" i="1" dirty="0">
                <a:solidFill>
                  <a:srgbClr val="7CA152"/>
                </a:solidFill>
                <a:latin typeface="Avenir" panose="020B0503020203020204" pitchFamily="34" charset="0"/>
              </a:rPr>
              <a:t>Estados Contables de los últimos 3 años vencidos, debidamente auditados y certificados por el Consejo Profesional de Ciencias Económicas. Si el ultimo ejercicio tiene una antigüedad superior a 3 meses debe presentar Balance especialmente confeccionado.</a:t>
            </a:r>
          </a:p>
          <a:p>
            <a:endParaRPr lang="es-AR" i="1" dirty="0">
              <a:latin typeface="Avenir" panose="020B0503020203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A167EBC-26AD-4A30-A446-0C1BE1A79242}"/>
              </a:ext>
            </a:extLst>
          </p:cNvPr>
          <p:cNvSpPr txBox="1"/>
          <p:nvPr/>
        </p:nvSpPr>
        <p:spPr>
          <a:xfrm>
            <a:off x="342486" y="4912833"/>
            <a:ext cx="786060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3200" i="1" dirty="0">
                <a:solidFill>
                  <a:srgbClr val="7CA152"/>
                </a:solidFill>
                <a:latin typeface="Avenir" panose="020B0503020203020204" pitchFamily="34" charset="0"/>
              </a:rPr>
              <a:t>Actas aprobatorias de los Estados Contables Anuales</a:t>
            </a:r>
            <a:r>
              <a:rPr lang="es-MX" sz="1800" i="1" dirty="0">
                <a:solidFill>
                  <a:srgbClr val="7CA152"/>
                </a:solidFill>
                <a:latin typeface="Avenir" panose="020B0503020203020204" pitchFamily="34" charset="0"/>
              </a:rPr>
              <a:t>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EC0C385-89CA-47AA-9DB2-D92582DB7A76}"/>
              </a:ext>
            </a:extLst>
          </p:cNvPr>
          <p:cNvSpPr txBox="1"/>
          <p:nvPr/>
        </p:nvSpPr>
        <p:spPr>
          <a:xfrm>
            <a:off x="1020417" y="859232"/>
            <a:ext cx="73417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600" dirty="0">
                <a:solidFill>
                  <a:schemeClr val="bg1"/>
                </a:solidFill>
                <a:latin typeface="Avenir Heavy" panose="020B0703020203020204" pitchFamily="34" charset="0"/>
              </a:rPr>
              <a:t>SOCIEDADES COMERCIALES </a:t>
            </a:r>
            <a:endParaRPr lang="es-MX" sz="2000" dirty="0">
              <a:solidFill>
                <a:schemeClr val="bg1"/>
              </a:solidFill>
              <a:latin typeface="Avenir Heavy" panose="020B07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08836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875</Words>
  <Application>Microsoft Office PowerPoint</Application>
  <PresentationFormat>Presentación en pantalla (4:3)</PresentationFormat>
  <Paragraphs>90</Paragraphs>
  <Slides>35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45" baseType="lpstr">
      <vt:lpstr>Arial</vt:lpstr>
      <vt:lpstr>Avenir</vt:lpstr>
      <vt:lpstr>Avenir Black</vt:lpstr>
      <vt:lpstr>Avenir Book</vt:lpstr>
      <vt:lpstr>Avenir Heavy</vt:lpstr>
      <vt:lpstr>Avenir Light</vt:lpstr>
      <vt:lpstr>Calibri</vt:lpstr>
      <vt:lpstr>Calibri Light</vt:lpstr>
      <vt:lpstr>Nexa 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Cristian</dc:creator>
  <cp:lastModifiedBy>Cristian</cp:lastModifiedBy>
  <cp:revision>2</cp:revision>
  <dcterms:created xsi:type="dcterms:W3CDTF">2022-05-07T14:08:16Z</dcterms:created>
  <dcterms:modified xsi:type="dcterms:W3CDTF">2022-05-07T15:25:15Z</dcterms:modified>
</cp:coreProperties>
</file>