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A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50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002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740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411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317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99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47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911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404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961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612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1F124-A2E3-434B-97ED-CA2DC99D3751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371B-4D61-4F00-967F-81FD823394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577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C05E035-C113-409A-987E-59C6081BF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9983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677517" y="1928888"/>
            <a:ext cx="7788965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Designación del responsable del Servicio de Higiene y Seguridad en el trabajo.</a:t>
            </a:r>
          </a:p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       Antecedentes y Matrícula del mismo (solo al momento de la firma  del contrato) </a:t>
            </a:r>
          </a:p>
          <a:p>
            <a:endParaRPr lang="es-AR" sz="35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457198" y="31375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96228068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523459" y="-39757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j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523459" y="2243218"/>
            <a:ext cx="810039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Calificación y experiencia del Personal clave propuesto para la administración y ejecución del contrato en la sede y en la obra 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00706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571499" y="2260192"/>
            <a:ext cx="7788965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Plan de Trabajo y Curva de Inversiones expresado en porcentaje de avance de obra (sin consignar precio alguno) </a:t>
            </a:r>
          </a:p>
          <a:p>
            <a:endParaRPr lang="es-AR" sz="35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263386" y="31375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72852312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417441" y="182799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417441" y="1841855"/>
            <a:ext cx="81003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Detalle del Equipo que el oferente compromete para la ejecución de la obra, debiendo como mínimo tener los solicitados en el Pliego de Condiciones Particulares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99992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571498" y="1829873"/>
            <a:ext cx="778896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500" i="1" dirty="0">
                <a:solidFill>
                  <a:srgbClr val="7CA152"/>
                </a:solidFill>
                <a:latin typeface="Avenir" panose="020B0503020203020204" pitchFamily="34" charset="0"/>
              </a:rPr>
              <a:t>Documento Licitatorio  y todas las aclaraciones (circulares) firmado por Representante Legal y Técnico (en prueba de pleno conocimiento), certificadas por Escribano Público </a:t>
            </a:r>
          </a:p>
          <a:p>
            <a:pPr algn="ctr"/>
            <a:r>
              <a:rPr lang="es-MX" sz="3500" i="1" dirty="0">
                <a:solidFill>
                  <a:srgbClr val="7CA152"/>
                </a:solidFill>
                <a:latin typeface="Avenir" panose="020B0503020203020204" pitchFamily="34" charset="0"/>
              </a:rPr>
              <a:t>Declaración Jurada de conocer el lugar y las condiciones en que se realizará la obra </a:t>
            </a:r>
          </a:p>
          <a:p>
            <a:endParaRPr lang="es-AR" sz="35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157368" y="-95785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27000762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284919" y="30164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579781" y="2726683"/>
            <a:ext cx="798443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000" i="1" dirty="0">
                <a:solidFill>
                  <a:srgbClr val="7CA152"/>
                </a:solidFill>
                <a:latin typeface="Avenir" panose="020B0503020203020204" pitchFamily="34" charset="0"/>
              </a:rPr>
              <a:t>Copia Certificada de Inscripción IERIC 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87912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571498" y="2201256"/>
            <a:ext cx="7788965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Cumplimiento de la Ley Provincial </a:t>
            </a:r>
            <a:r>
              <a:rPr lang="es-MX" sz="4200" i="1" dirty="0" err="1">
                <a:solidFill>
                  <a:srgbClr val="7CA152"/>
                </a:solidFill>
                <a:latin typeface="Avenir" panose="020B0503020203020204" pitchFamily="34" charset="0"/>
              </a:rPr>
              <a:t>N°</a:t>
            </a:r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 9353 (en caso de corresponder) 3 años en la Provincia de Entre Ríos</a:t>
            </a:r>
          </a:p>
          <a:p>
            <a:endParaRPr lang="es-AR" sz="35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263385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64256665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298172" y="-113451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p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548308" y="1756695"/>
            <a:ext cx="80473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Inscripción y Certificado Vigencia Societaria emitidos por el RPC</a:t>
            </a:r>
          </a:p>
          <a:p>
            <a:pPr algn="ctr"/>
            <a:r>
              <a:rPr lang="es-MX" sz="4000" i="1" dirty="0">
                <a:solidFill>
                  <a:srgbClr val="7CA152"/>
                </a:solidFill>
                <a:latin typeface="Avenir" panose="020B0503020203020204" pitchFamily="34" charset="0"/>
              </a:rPr>
              <a:t>Informe de no estar incurso en Concurso o Quiebra (emitido por Registro de Juicios Universales)</a:t>
            </a:r>
          </a:p>
          <a:p>
            <a:endParaRPr lang="es-AR" sz="4000" i="1" dirty="0">
              <a:latin typeface="Avenir" panose="020B0503020203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508B6D4-F16E-4FD0-9D8B-56253A773449}"/>
              </a:ext>
            </a:extLst>
          </p:cNvPr>
          <p:cNvSpPr txBox="1"/>
          <p:nvPr/>
        </p:nvSpPr>
        <p:spPr>
          <a:xfrm>
            <a:off x="712302" y="801291"/>
            <a:ext cx="79248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800" dirty="0">
                <a:solidFill>
                  <a:schemeClr val="bg1"/>
                </a:solidFill>
                <a:latin typeface="Avenir Black" panose="020B0803020203020204" pitchFamily="34" charset="0"/>
              </a:rPr>
              <a:t>SOCIEDADES COMERCIALES</a:t>
            </a:r>
          </a:p>
        </p:txBody>
      </p:sp>
    </p:spTree>
    <p:extLst>
      <p:ext uri="{BB962C8B-B14F-4D97-AF65-F5344CB8AC3E}">
        <p14:creationId xmlns:p14="http://schemas.microsoft.com/office/powerpoint/2010/main" val="378462549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571497" y="2161500"/>
            <a:ext cx="7788965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Inscripción en el Registro Público de Comercio</a:t>
            </a:r>
          </a:p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     Informe de no estar incurso en Concurso o Quiebra (emitido por Registro de Juicios Universales)</a:t>
            </a:r>
          </a:p>
          <a:p>
            <a:endParaRPr lang="es-AR" sz="35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157367" y="-145774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q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50BE051-B3C1-451D-B5F1-DF0E0EECE4DA}"/>
              </a:ext>
            </a:extLst>
          </p:cNvPr>
          <p:cNvSpPr txBox="1"/>
          <p:nvPr/>
        </p:nvSpPr>
        <p:spPr>
          <a:xfrm>
            <a:off x="1696278" y="869365"/>
            <a:ext cx="72903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  <a:latin typeface="Avenir Black" panose="020B0803020203020204" pitchFamily="34" charset="0"/>
              </a:rPr>
              <a:t>SOCIEDADES UNIPERSONALES</a:t>
            </a:r>
          </a:p>
        </p:txBody>
      </p:sp>
    </p:spTree>
    <p:extLst>
      <p:ext uri="{BB962C8B-B14F-4D97-AF65-F5344CB8AC3E}">
        <p14:creationId xmlns:p14="http://schemas.microsoft.com/office/powerpoint/2010/main" val="196357176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390938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390938" y="1623102"/>
            <a:ext cx="828343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300" i="1" dirty="0">
                <a:solidFill>
                  <a:srgbClr val="7CA152"/>
                </a:solidFill>
                <a:latin typeface="Avenir" panose="020B0503020203020204" pitchFamily="34" charset="0"/>
              </a:rPr>
              <a:t>Estados Contables de los últimos 3 ejercicios vencidos, debidamente auditados y certificados por el Consejo Profesional de Ciencias Económicas. Si el último ejercicio tiene antigüedad superior a 3 meses, debe presentar balance especialmente confeccionado.</a:t>
            </a:r>
          </a:p>
          <a:p>
            <a:pPr algn="ctr"/>
            <a:r>
              <a:rPr lang="es-MX" sz="3300" i="1" dirty="0">
                <a:solidFill>
                  <a:srgbClr val="7CA152"/>
                </a:solidFill>
                <a:latin typeface="Avenir" panose="020B0503020203020204" pitchFamily="34" charset="0"/>
              </a:rPr>
              <a:t>        Actas de aprobación de estados contables anuales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508B6D4-F16E-4FD0-9D8B-56253A773449}"/>
              </a:ext>
            </a:extLst>
          </p:cNvPr>
          <p:cNvSpPr txBox="1"/>
          <p:nvPr/>
        </p:nvSpPr>
        <p:spPr>
          <a:xfrm>
            <a:off x="712302" y="801291"/>
            <a:ext cx="79248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800" dirty="0">
                <a:solidFill>
                  <a:schemeClr val="bg1"/>
                </a:solidFill>
                <a:latin typeface="Avenir Black" panose="020B0803020203020204" pitchFamily="34" charset="0"/>
              </a:rPr>
              <a:t>SOCIEDADES COMERCIALES</a:t>
            </a:r>
          </a:p>
        </p:txBody>
      </p:sp>
    </p:spTree>
    <p:extLst>
      <p:ext uri="{BB962C8B-B14F-4D97-AF65-F5344CB8AC3E}">
        <p14:creationId xmlns:p14="http://schemas.microsoft.com/office/powerpoint/2010/main" val="30151568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2DE6021E-6320-4E97-825E-BBAAA59EFB56}"/>
              </a:ext>
            </a:extLst>
          </p:cNvPr>
          <p:cNvSpPr txBox="1"/>
          <p:nvPr/>
        </p:nvSpPr>
        <p:spPr>
          <a:xfrm>
            <a:off x="284921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FB3F5EC-9D08-4832-968E-70AF09676001}"/>
              </a:ext>
            </a:extLst>
          </p:cNvPr>
          <p:cNvSpPr txBox="1"/>
          <p:nvPr/>
        </p:nvSpPr>
        <p:spPr>
          <a:xfrm>
            <a:off x="407504" y="2228136"/>
            <a:ext cx="83289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de recibo de invitación</a:t>
            </a:r>
            <a:endParaRPr lang="es-AR" sz="60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09249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12604893-08EC-4F87-A686-8354888EB206}"/>
              </a:ext>
            </a:extLst>
          </p:cNvPr>
          <p:cNvSpPr/>
          <p:nvPr/>
        </p:nvSpPr>
        <p:spPr>
          <a:xfrm>
            <a:off x="0" y="0"/>
            <a:ext cx="1378226" cy="1351722"/>
          </a:xfrm>
          <a:prstGeom prst="ellipse">
            <a:avLst/>
          </a:prstGeom>
          <a:solidFill>
            <a:srgbClr val="7CA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BB979F4-837A-4B2C-B114-11DBEFE2F32F}"/>
              </a:ext>
            </a:extLst>
          </p:cNvPr>
          <p:cNvSpPr txBox="1"/>
          <p:nvPr/>
        </p:nvSpPr>
        <p:spPr>
          <a:xfrm>
            <a:off x="1298713" y="801291"/>
            <a:ext cx="79248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800" dirty="0">
                <a:solidFill>
                  <a:schemeClr val="bg1"/>
                </a:solidFill>
                <a:latin typeface="Avenir Black" panose="020B0803020203020204" pitchFamily="34" charset="0"/>
              </a:rPr>
              <a:t>EMPRESAS UNIPERSONALES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8DAAF8F-ACF0-4497-86C0-2C5D00B93595}"/>
              </a:ext>
            </a:extLst>
          </p:cNvPr>
          <p:cNvSpPr txBox="1"/>
          <p:nvPr/>
        </p:nvSpPr>
        <p:spPr>
          <a:xfrm>
            <a:off x="689113" y="2044854"/>
            <a:ext cx="7825409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Declaraciones Patrimoniales de los últimos 3 años calendarios, certificadas por un contador público y por el Consejo Profesional de Ciencias Económicas</a:t>
            </a:r>
          </a:p>
          <a:p>
            <a:pPr algn="ctr"/>
            <a:endParaRPr lang="es-MX" sz="42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endParaRPr lang="es-AR" sz="35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729401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390938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0A764D9-7FE7-447D-BEE3-FCCA36532B2C}"/>
              </a:ext>
            </a:extLst>
          </p:cNvPr>
          <p:cNvSpPr txBox="1"/>
          <p:nvPr/>
        </p:nvSpPr>
        <p:spPr>
          <a:xfrm>
            <a:off x="798441" y="2519308"/>
            <a:ext cx="745931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Líneas de Créditos bancarios si las tuviera/ Declaración jurada de no poseer líneas. </a:t>
            </a:r>
          </a:p>
          <a:p>
            <a:endParaRPr lang="es-AR" sz="35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418044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921853" y="2166784"/>
            <a:ext cx="700874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i="1" dirty="0">
                <a:solidFill>
                  <a:srgbClr val="7CA152"/>
                </a:solidFill>
                <a:latin typeface="Avenir" panose="020B0503020203020204" pitchFamily="34" charset="0"/>
              </a:rPr>
              <a:t>Las firmas del Representante  Legal y Técnico certificadas por Escribano Público (o Juez de Paz)</a:t>
            </a:r>
          </a:p>
          <a:p>
            <a:endParaRPr lang="es-AR" sz="40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356150" y="-10345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864710779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298171" y="1071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u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548308" y="2459504"/>
            <a:ext cx="80473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Nota de mantenimiento de Oferta (en los términos del art. 18 P.G.C – 60 días corridos desde la fecha de la Licitación) </a:t>
            </a:r>
          </a:p>
          <a:p>
            <a:endParaRPr lang="es-AR" sz="40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39448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4B09AF6-9A06-4B63-81E3-F98F37C99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B3D1837-CF5B-48F6-8392-ABA5D28AF34B}"/>
              </a:ext>
            </a:extLst>
          </p:cNvPr>
          <p:cNvSpPr txBox="1"/>
          <p:nvPr/>
        </p:nvSpPr>
        <p:spPr>
          <a:xfrm>
            <a:off x="0" y="77478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800" dirty="0">
                <a:solidFill>
                  <a:srgbClr val="7CA152"/>
                </a:solidFill>
                <a:latin typeface="Avenir Black" panose="020B0803020203020204" pitchFamily="34" charset="0"/>
              </a:rPr>
              <a:t>REQUISITOS DE LA PROPUESTA ECONÓMICA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B3CD261-0832-4ED3-82E3-AA8B7E55294E}"/>
              </a:ext>
            </a:extLst>
          </p:cNvPr>
          <p:cNvSpPr txBox="1"/>
          <p:nvPr/>
        </p:nvSpPr>
        <p:spPr>
          <a:xfrm>
            <a:off x="-183046" y="2986425"/>
            <a:ext cx="95100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>
                <a:solidFill>
                  <a:schemeClr val="bg1"/>
                </a:solidFill>
                <a:latin typeface="Avenir" panose="020B0503020203020204" pitchFamily="34" charset="0"/>
              </a:rPr>
              <a:t>CUMPLIMIENTO DEL ARTÍCULO 6º</a:t>
            </a:r>
          </a:p>
          <a:p>
            <a:endParaRPr lang="es-AR" sz="3200" i="1" dirty="0">
              <a:latin typeface="Avenir" panose="020B0503020203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AF03CFC-7E41-43E7-9D5C-2D24A43343D7}"/>
              </a:ext>
            </a:extLst>
          </p:cNvPr>
          <p:cNvSpPr txBox="1"/>
          <p:nvPr/>
        </p:nvSpPr>
        <p:spPr>
          <a:xfrm>
            <a:off x="-183046" y="4125198"/>
            <a:ext cx="95100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chemeClr val="bg1"/>
                </a:solidFill>
                <a:latin typeface="Avenir Black" panose="020B0803020203020204" pitchFamily="34" charset="0"/>
              </a:rPr>
              <a:t>CONTENIDO DEL SOBRE </a:t>
            </a:r>
            <a:r>
              <a:rPr lang="es-MX" sz="3600" b="1" dirty="0" err="1">
                <a:solidFill>
                  <a:schemeClr val="bg1"/>
                </a:solidFill>
                <a:latin typeface="Avenir Black" panose="020B0803020203020204" pitchFamily="34" charset="0"/>
              </a:rPr>
              <a:t>N°</a:t>
            </a:r>
            <a:r>
              <a:rPr lang="es-MX" sz="3600" b="1" dirty="0">
                <a:solidFill>
                  <a:schemeClr val="bg1"/>
                </a:solidFill>
                <a:latin typeface="Avenir Black" panose="020B0803020203020204" pitchFamily="34" charset="0"/>
              </a:rPr>
              <a:t> 2</a:t>
            </a:r>
          </a:p>
          <a:p>
            <a:endParaRPr lang="es-AR" sz="3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523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27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410816" y="1924485"/>
            <a:ext cx="830911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Formulario de cotización de Obra: planilla de propuesta económica discriminada por ítem, sellada y firmada por el proponente y Director Técnico con indicación de los precios unitarios en números y letras (en caso de discrepancia se toma la letra)</a:t>
            </a:r>
          </a:p>
          <a:p>
            <a:endParaRPr lang="es-AR" sz="32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289889" y="-2359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690813050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337927" y="10708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b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638589" y="1584416"/>
            <a:ext cx="786682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Análisis de precios de cada ítem de la oferta excepto los que no superen el 2% del monto total y que en su conjunto no superen el 5%, firmados por el proponente y Director Técnico</a:t>
            </a:r>
          </a:p>
          <a:p>
            <a:endParaRPr lang="es-AR" sz="40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678905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27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704019" y="2170706"/>
            <a:ext cx="78784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Curva de inversiones expresada en pesos, como consecuencia de aplicarle al plan de trabajos, los valores unitarios y totales cotizados para cada ítem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289889" y="-2359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8333039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224458" y="10708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d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638588" y="1690433"/>
            <a:ext cx="786682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Precios de referencia asociados a cada insumo incluido en los análisis de precios, de conformidad con el artículo 7º del decreto 2715/16MPIyS</a:t>
            </a:r>
          </a:p>
          <a:p>
            <a:endParaRPr lang="es-AR" sz="40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431971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27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704019" y="2170706"/>
            <a:ext cx="787841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Presupuesto desagregado por ítem y análisis de precios o estructura de costos en soporte digital (cd/pendrive)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289888" y="-2359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65083730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324677" y="92765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b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482642" y="2362489"/>
            <a:ext cx="817871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Nombre y Apellido o Razón Social, domicilio legal, comercial y particular del Oferente y del Representante Técnico 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79838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396736" y="107088"/>
            <a:ext cx="79595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f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638588" y="1690433"/>
            <a:ext cx="786682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Precios de referencia asociados a cada insumo incluido en los análisis de precios, de conformidad con el artículo 7º del decreto 2715/16MPIyS</a:t>
            </a:r>
          </a:p>
          <a:p>
            <a:endParaRPr lang="es-AR" sz="40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71621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12604893-08EC-4F87-A686-8354888EB206}"/>
              </a:ext>
            </a:extLst>
          </p:cNvPr>
          <p:cNvSpPr/>
          <p:nvPr/>
        </p:nvSpPr>
        <p:spPr>
          <a:xfrm>
            <a:off x="0" y="0"/>
            <a:ext cx="1378226" cy="1351722"/>
          </a:xfrm>
          <a:prstGeom prst="ellipse">
            <a:avLst/>
          </a:prstGeom>
          <a:solidFill>
            <a:srgbClr val="7CA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01A9881-CA94-46E9-9243-8C982ACB444A}"/>
              </a:ext>
            </a:extLst>
          </p:cNvPr>
          <p:cNvSpPr txBox="1"/>
          <p:nvPr/>
        </p:nvSpPr>
        <p:spPr>
          <a:xfrm>
            <a:off x="819149" y="2041401"/>
            <a:ext cx="75057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algn="ctr"/>
            <a:r>
              <a:rPr lang="es-MX" sz="4500" i="1" dirty="0">
                <a:solidFill>
                  <a:srgbClr val="7CA152"/>
                </a:solidFill>
                <a:latin typeface="Avenir Black" panose="020B0803020203020204" pitchFamily="34" charset="0"/>
              </a:rPr>
              <a:t>La falta de presentación de los puntos señalados en el sobre </a:t>
            </a:r>
            <a:r>
              <a:rPr lang="es-MX" sz="4500" i="1" dirty="0" err="1">
                <a:solidFill>
                  <a:srgbClr val="7CA152"/>
                </a:solidFill>
                <a:latin typeface="Avenir Black" panose="020B0803020203020204" pitchFamily="34" charset="0"/>
              </a:rPr>
              <a:t>N°</a:t>
            </a:r>
            <a:r>
              <a:rPr lang="es-MX" sz="4500" i="1" dirty="0">
                <a:solidFill>
                  <a:srgbClr val="7CA152"/>
                </a:solidFill>
                <a:latin typeface="Avenir Black" panose="020B0803020203020204" pitchFamily="34" charset="0"/>
              </a:rPr>
              <a:t> 2 implica la descalificación inmediata de la oferta.</a:t>
            </a:r>
            <a:endParaRPr lang="es-AR" sz="3500" i="1" dirty="0">
              <a:solidFill>
                <a:srgbClr val="7CA152"/>
              </a:solidFill>
              <a:latin typeface="Avenir Black" panose="020B08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702200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B40DA252-E38C-42FF-8B6E-7933F8030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691DB99-DABE-4DDE-A54C-1AF291CC5134}"/>
              </a:ext>
            </a:extLst>
          </p:cNvPr>
          <p:cNvSpPr txBox="1"/>
          <p:nvPr/>
        </p:nvSpPr>
        <p:spPr>
          <a:xfrm>
            <a:off x="1380392" y="2620217"/>
            <a:ext cx="6383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  <a:latin typeface="Nexa Bold" panose="02000000000000000000" pitchFamily="50" charset="0"/>
              </a:rPr>
              <a:t>GRACIAS</a:t>
            </a:r>
            <a:endParaRPr lang="es-AR" sz="6000" dirty="0">
              <a:solidFill>
                <a:schemeClr val="bg1"/>
              </a:solidFill>
              <a:latin typeface="Nexa Bold" panose="02000000000000000000" pitchFamily="50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F389E17-818B-4FD5-877C-FE97E3421E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595" y="4647479"/>
            <a:ext cx="4969031" cy="1077203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C0C5CB4A-B61B-424D-817A-E3BFCDB9A269}"/>
              </a:ext>
            </a:extLst>
          </p:cNvPr>
          <p:cNvSpPr/>
          <p:nvPr/>
        </p:nvSpPr>
        <p:spPr>
          <a:xfrm>
            <a:off x="0" y="6255026"/>
            <a:ext cx="9144000" cy="60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0ED5543-0A4E-468E-B4B0-B936BB4CD618}"/>
              </a:ext>
            </a:extLst>
          </p:cNvPr>
          <p:cNvSpPr/>
          <p:nvPr/>
        </p:nvSpPr>
        <p:spPr>
          <a:xfrm>
            <a:off x="0" y="5420140"/>
            <a:ext cx="1380392" cy="13202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42938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429634" y="1964923"/>
            <a:ext cx="806501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i="1" dirty="0">
                <a:solidFill>
                  <a:srgbClr val="7CA152"/>
                </a:solidFill>
                <a:latin typeface="Avenir" panose="020B0503020203020204" pitchFamily="34" charset="0"/>
              </a:rPr>
              <a:t>Copia certificada del Certificado de Capacidad de Contratación Anual vigente o Constancia de haber iniciado el tramite de actualización de su capacidad de Contratación emitido por el RPCOSVC 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245164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6767861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258415" y="94267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d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482642" y="2044437"/>
            <a:ext cx="817871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Constitución de Garantía de Oferta (1% del valor del Presupuesto Oficial) (seguro de caución o depósito en efectivo)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47016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659294" y="2099870"/>
            <a:ext cx="795461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500" i="1" dirty="0">
                <a:solidFill>
                  <a:srgbClr val="7CA152"/>
                </a:solidFill>
                <a:latin typeface="Avenir" panose="020B0503020203020204" pitchFamily="34" charset="0"/>
              </a:rPr>
              <a:t>Comprobantes pago de Ley </a:t>
            </a:r>
            <a:r>
              <a:rPr lang="es-MX" sz="3500" i="1" dirty="0" err="1">
                <a:solidFill>
                  <a:srgbClr val="7CA152"/>
                </a:solidFill>
                <a:latin typeface="Avenir" panose="020B0503020203020204" pitchFamily="34" charset="0"/>
              </a:rPr>
              <a:t>N°</a:t>
            </a:r>
            <a:r>
              <a:rPr lang="es-MX" sz="3500" i="1" dirty="0">
                <a:solidFill>
                  <a:srgbClr val="7CA152"/>
                </a:solidFill>
                <a:latin typeface="Avenir" panose="020B0503020203020204" pitchFamily="34" charset="0"/>
              </a:rPr>
              <a:t> 4035 (último semestre) – vigente hasta noviembre 2021 o </a:t>
            </a:r>
            <a:r>
              <a:rPr lang="es-MX" sz="3500" i="1" dirty="0" err="1">
                <a:solidFill>
                  <a:srgbClr val="7CA152"/>
                </a:solidFill>
                <a:latin typeface="Avenir" panose="020B0503020203020204" pitchFamily="34" charset="0"/>
              </a:rPr>
              <a:t>dd.jj</a:t>
            </a:r>
            <a:r>
              <a:rPr lang="es-MX" sz="3500" i="1" dirty="0">
                <a:solidFill>
                  <a:srgbClr val="7CA152"/>
                </a:solidFill>
                <a:latin typeface="Avenir" panose="020B0503020203020204" pitchFamily="34" charset="0"/>
              </a:rPr>
              <a:t>. de no haber trabajado en ese periodo</a:t>
            </a:r>
          </a:p>
          <a:p>
            <a:pPr algn="ctr"/>
            <a:r>
              <a:rPr lang="es-MX" sz="35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inscripción en AFIP, ATER y Municipalidad vigentes</a:t>
            </a:r>
          </a:p>
          <a:p>
            <a:endParaRPr lang="es-AR" sz="35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245164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0365556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337928" y="94267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f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699051" y="1872158"/>
            <a:ext cx="77458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Declaración de aceptación de la jurisdicción de los Tribunales de Justicia ordinaria  de la Ciudad de Paraná y Constitución de domicilio en la Ciudad de Paraná 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44577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C88BE472-6ED5-49FC-8A9F-2FD07D302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0EDF00B-4E6C-4013-88A1-1394467DD0BA}"/>
              </a:ext>
            </a:extLst>
          </p:cNvPr>
          <p:cNvSpPr txBox="1"/>
          <p:nvPr/>
        </p:nvSpPr>
        <p:spPr>
          <a:xfrm>
            <a:off x="768626" y="2205887"/>
            <a:ext cx="7858539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Antecedente de obras similares ejecutadas y en ejecución realizadas en  Entre Ríos (especialmente últimos 15 años)</a:t>
            </a:r>
          </a:p>
          <a:p>
            <a:endParaRPr lang="es-AR" sz="3500" i="1" dirty="0">
              <a:latin typeface="Avenir" panose="020B0503020203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5D5E47-C2B4-4B3C-A770-082D58AA62FE}"/>
              </a:ext>
            </a:extLst>
          </p:cNvPr>
          <p:cNvSpPr txBox="1"/>
          <p:nvPr/>
        </p:nvSpPr>
        <p:spPr>
          <a:xfrm>
            <a:off x="245163" y="-132522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20508664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01C607-74F7-42F0-91EF-4AE1C1E41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E76100-CBF0-4A18-B5AC-C3F635054830}"/>
              </a:ext>
            </a:extLst>
          </p:cNvPr>
          <p:cNvSpPr txBox="1"/>
          <p:nvPr/>
        </p:nvSpPr>
        <p:spPr>
          <a:xfrm>
            <a:off x="337928" y="94267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h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072456-B93F-4A07-B12E-2AFC03DDD5A5}"/>
              </a:ext>
            </a:extLst>
          </p:cNvPr>
          <p:cNvSpPr txBox="1"/>
          <p:nvPr/>
        </p:nvSpPr>
        <p:spPr>
          <a:xfrm>
            <a:off x="699051" y="2216714"/>
            <a:ext cx="774589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Designación, Antecedentes y comprobante de Matriculación en la Provincia de Entre Ríos del Representante Técnico 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85779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763</Words>
  <Application>Microsoft Office PowerPoint</Application>
  <PresentationFormat>Presentación en pantalla (4:3)</PresentationFormat>
  <Paragraphs>70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Arial</vt:lpstr>
      <vt:lpstr>Avenir</vt:lpstr>
      <vt:lpstr>Avenir Black</vt:lpstr>
      <vt:lpstr>Calibri</vt:lpstr>
      <vt:lpstr>Calibri Light</vt:lpstr>
      <vt:lpstr>Nexa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</dc:creator>
  <cp:lastModifiedBy>Cristian</cp:lastModifiedBy>
  <cp:revision>1</cp:revision>
  <dcterms:created xsi:type="dcterms:W3CDTF">2022-05-07T12:34:57Z</dcterms:created>
  <dcterms:modified xsi:type="dcterms:W3CDTF">2022-05-07T13:58:09Z</dcterms:modified>
</cp:coreProperties>
</file>