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77" r:id="rId12"/>
    <p:sldId id="278" r:id="rId13"/>
    <p:sldId id="279" r:id="rId14"/>
    <p:sldId id="280" r:id="rId15"/>
    <p:sldId id="281" r:id="rId16"/>
    <p:sldId id="271" r:id="rId17"/>
    <p:sldId id="272" r:id="rId18"/>
    <p:sldId id="283" r:id="rId19"/>
    <p:sldId id="284" r:id="rId20"/>
    <p:sldId id="285" r:id="rId21"/>
    <p:sldId id="286" r:id="rId22"/>
    <p:sldId id="274" r:id="rId23"/>
    <p:sldId id="288" r:id="rId2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A553"/>
    <a:srgbClr val="7CA152"/>
    <a:srgbClr val="A3C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270" autoAdjust="0"/>
  </p:normalViewPr>
  <p:slideViewPr>
    <p:cSldViewPr snapToGrid="0">
      <p:cViewPr>
        <p:scale>
          <a:sx n="75" d="100"/>
          <a:sy n="75" d="100"/>
        </p:scale>
        <p:origin x="516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FA931-4D86-4781-897E-C51410A43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268A35-BF38-43DB-AA56-7B09D81A8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EF4140-5B88-47B2-A2BB-CD528D31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B1C4-DAC6-4ECF-9CB0-0C2656DF9FE1}" type="datetimeFigureOut">
              <a:rPr lang="es-AR" smtClean="0"/>
              <a:t>6/5/2022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485F0E-779D-4B45-AA98-B242E891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6B18B8-5947-4721-92D7-EF91811A2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0F0F-82DC-48AF-9273-FBB2BDE8B0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18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20084-320E-4143-889C-82A1AC61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8597F3-72F7-4645-A199-C85AF79AE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33E81C-52AE-4F82-8030-60DE5E707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B1C4-DAC6-4ECF-9CB0-0C2656DF9FE1}" type="datetimeFigureOut">
              <a:rPr lang="es-AR" smtClean="0"/>
              <a:t>6/5/2022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BCDC52-FEA2-45E1-8BA2-F2401DCFC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B6960-07E4-4966-BFA0-C75C3AD6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0F0F-82DC-48AF-9273-FBB2BDE8B0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029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1C9CC66-5AF4-47A8-A87C-978E0160D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939C82-BAA5-42DB-B8F3-B69134023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366B46-350D-48F7-B62F-EF80EEC9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B1C4-DAC6-4ECF-9CB0-0C2656DF9FE1}" type="datetimeFigureOut">
              <a:rPr lang="es-AR" smtClean="0"/>
              <a:t>6/5/2022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D6B482-CD5B-4F3E-B868-F69E4494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81E411-42C5-4E12-BA8B-3572F7CB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0F0F-82DC-48AF-9273-FBB2BDE8B0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009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86DE7-F235-4B8E-8E97-9B3C81651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6C5A1D-6194-41A8-9FBB-EF6F6BCC2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1E52FA-F8CD-4FC9-8CE6-2382C2F2D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B1C4-DAC6-4ECF-9CB0-0C2656DF9FE1}" type="datetimeFigureOut">
              <a:rPr lang="es-AR" smtClean="0"/>
              <a:t>6/5/2022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8B2ED0-9CB5-4963-BE35-06DFD3E17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600080-3344-4E78-8BE4-B81D36DE6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0F0F-82DC-48AF-9273-FBB2BDE8B0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3117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4A257-E5A5-4146-92A3-4195AB147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15C66F-5E93-40C5-9B86-A47ADD385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77DE96-5AFA-408C-9FBF-7FC2AFDD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B1C4-DAC6-4ECF-9CB0-0C2656DF9FE1}" type="datetimeFigureOut">
              <a:rPr lang="es-AR" smtClean="0"/>
              <a:t>6/5/2022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5780B7-EDEF-40D3-80BD-E7290CA14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8793A4-83CA-4118-83E4-5E8EB56E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0F0F-82DC-48AF-9273-FBB2BDE8B0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4598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1F3F6-E4E8-45C1-9292-9435C7291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3B6017-F33A-4FCF-83C3-2B273019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7C426D-46C0-49F6-8FD3-8066E5AF9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C9193-A956-408E-970C-71BBBDB6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B1C4-DAC6-4ECF-9CB0-0C2656DF9FE1}" type="datetimeFigureOut">
              <a:rPr lang="es-AR" smtClean="0"/>
              <a:t>6/5/2022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9044F6-011F-4FD1-BFFF-914A7EAB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2DE58B-CCC4-4DCD-BB1E-0249CF94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0F0F-82DC-48AF-9273-FBB2BDE8B0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299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C4C1B-EA98-44B9-ABD0-C4FE31DF5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A61FA6-C63B-464F-9EDB-9BA00B187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1B309F-E182-4199-B35C-06AC89EC9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4625676-A30F-4DCC-9D0D-21805358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DAD3E2-EC37-4494-A2E1-53EA1FBA7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933785-767E-4836-8585-889C945A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B1C4-DAC6-4ECF-9CB0-0C2656DF9FE1}" type="datetimeFigureOut">
              <a:rPr lang="es-AR" smtClean="0"/>
              <a:t>6/5/2022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4F64C5C-2979-458C-96D8-A82F0296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A960A81-764A-4E09-8E91-A0D754C4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0F0F-82DC-48AF-9273-FBB2BDE8B0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231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A928F-EDFF-42EB-9299-0CF8D432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4424019-1EC8-4667-AA21-F5441670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B1C4-DAC6-4ECF-9CB0-0C2656DF9FE1}" type="datetimeFigureOut">
              <a:rPr lang="es-AR" smtClean="0"/>
              <a:t>6/5/2022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34F7C0-0C83-4602-8C57-2F48E7E57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7ED5AB-A57C-4908-BCD0-D4907E22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0F0F-82DC-48AF-9273-FBB2BDE8B0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396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AE2E136-903D-4E72-851A-0BC8B3CBF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B1C4-DAC6-4ECF-9CB0-0C2656DF9FE1}" type="datetimeFigureOut">
              <a:rPr lang="es-AR" smtClean="0"/>
              <a:t>6/5/2022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0D49B98-C369-4E86-A3A8-29A267C9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A5A5F1-EE1A-43E1-BE58-F4FF15625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0F0F-82DC-48AF-9273-FBB2BDE8B0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229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DBD28D-B8F4-42F2-A3F7-C518D06D0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7FDA53-0C17-4C02-A074-92C05552B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27167-8797-4ABC-AC2F-DA85CC789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C6FBD5-6F58-4C44-AE15-CE32CC12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B1C4-DAC6-4ECF-9CB0-0C2656DF9FE1}" type="datetimeFigureOut">
              <a:rPr lang="es-AR" smtClean="0"/>
              <a:t>6/5/2022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ADA257-C26E-4E27-B90B-59C69FB9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B9BABB-103C-4AA2-A751-735E6FCB7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0F0F-82DC-48AF-9273-FBB2BDE8B0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491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66EF3-56B1-44A0-BCF9-BD87C895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92EF2E-9FF1-4416-9E19-09A21B458F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640367-0738-4749-9DCD-385F648BF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035615-CF93-4BC0-AA57-6DAF4EB2F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B1C4-DAC6-4ECF-9CB0-0C2656DF9FE1}" type="datetimeFigureOut">
              <a:rPr lang="es-AR" smtClean="0"/>
              <a:t>6/5/2022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88C625-FE55-4B46-8933-1BD92FC07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CC231D-D043-4DAD-A216-98AF91728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0F0F-82DC-48AF-9273-FBB2BDE8B0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773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97491C7-3582-4393-B367-4AE5D36C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F9C5C9-B48D-41FC-9F5D-7AB916525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E02591-8662-41AC-8EF4-172FA40F0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8B1C4-DAC6-4ECF-9CB0-0C2656DF9FE1}" type="datetimeFigureOut">
              <a:rPr lang="es-AR" smtClean="0"/>
              <a:t>6/5/2022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8FE556-3D35-4653-82D2-9EAEC9E53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D215D1-AC23-433E-8099-28B8DE2D5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20F0F-82DC-48AF-9273-FBB2BDE8B0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747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26C3285-AA39-4247-8449-E185FA8C8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6DA1D68-218A-43FB-AD9D-9872F967FC16}"/>
              </a:ext>
            </a:extLst>
          </p:cNvPr>
          <p:cNvSpPr/>
          <p:nvPr/>
        </p:nvSpPr>
        <p:spPr>
          <a:xfrm>
            <a:off x="6108700" y="5880100"/>
            <a:ext cx="2933700" cy="67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074806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2D1BB86-3524-431E-8F59-B5D943501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70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7475D07-EA0E-4F06-AE20-F344C83DA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076C3F4-24B6-41E9-85A8-EF564A9F74C6}"/>
              </a:ext>
            </a:extLst>
          </p:cNvPr>
          <p:cNvSpPr txBox="1"/>
          <p:nvPr/>
        </p:nvSpPr>
        <p:spPr>
          <a:xfrm>
            <a:off x="495300" y="0"/>
            <a:ext cx="1028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0" dirty="0">
                <a:solidFill>
                  <a:srgbClr val="7CA152"/>
                </a:solidFill>
                <a:latin typeface="Avenir Black" panose="020B0803020203020204" pitchFamily="34" charset="0"/>
              </a:rPr>
              <a:t>j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14BC991-33CD-484E-80ED-09829B897789}"/>
              </a:ext>
            </a:extLst>
          </p:cNvPr>
          <p:cNvSpPr txBox="1"/>
          <p:nvPr/>
        </p:nvSpPr>
        <p:spPr>
          <a:xfrm>
            <a:off x="228600" y="2038350"/>
            <a:ext cx="8686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200" i="1" dirty="0">
                <a:solidFill>
                  <a:srgbClr val="7CA152"/>
                </a:solidFill>
                <a:latin typeface="Avenir" panose="020B0503020203020204" pitchFamily="34" charset="0"/>
              </a:rPr>
              <a:t>Detalle del Equipo que el oferente compromete para la ejecución de la obra, debiendo como mínimo tener los solicitados en  el Pliego de Condiciones Particulares</a:t>
            </a:r>
          </a:p>
          <a:p>
            <a:endParaRPr lang="es-AR" i="1" dirty="0"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0906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86F8160-2DF6-45F6-9915-86AF5CE9B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14BC991-33CD-484E-80ED-09829B897789}"/>
              </a:ext>
            </a:extLst>
          </p:cNvPr>
          <p:cNvSpPr txBox="1"/>
          <p:nvPr/>
        </p:nvSpPr>
        <p:spPr>
          <a:xfrm>
            <a:off x="457200" y="1554600"/>
            <a:ext cx="82296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algn="ctr"/>
            <a:r>
              <a:rPr lang="es-AR" sz="3500" i="1" dirty="0">
                <a:solidFill>
                  <a:srgbClr val="7CA152"/>
                </a:solidFill>
                <a:latin typeface="Avenir" panose="020B0503020203020204" pitchFamily="34" charset="0"/>
              </a:rPr>
              <a:t>Documento Licitatorio y todas las aclaraciones (circulares) firmado por Representante Legal y Técnico (en prueba de pleno conocimiento), certificadas por Escribano Público </a:t>
            </a:r>
          </a:p>
          <a:p>
            <a:pPr marL="996696" indent="-914400" algn="ctr"/>
            <a:r>
              <a:rPr lang="es-AR" sz="3500" i="1" dirty="0">
                <a:solidFill>
                  <a:srgbClr val="7CA152"/>
                </a:solidFill>
                <a:latin typeface="Avenir" panose="020B0503020203020204" pitchFamily="34" charset="0"/>
              </a:rPr>
              <a:t>Declaración Jurada de conocer el lugar y las condiciones en que se realizará la obra </a:t>
            </a:r>
          </a:p>
          <a:p>
            <a:pPr algn="ctr"/>
            <a:endParaRPr lang="es-AR" sz="3500" i="1" dirty="0">
              <a:solidFill>
                <a:srgbClr val="7CA152"/>
              </a:solidFill>
              <a:latin typeface="Avenir" panose="020B0503020203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076C3F4-24B6-41E9-85A8-EF564A9F74C6}"/>
              </a:ext>
            </a:extLst>
          </p:cNvPr>
          <p:cNvSpPr txBox="1"/>
          <p:nvPr/>
        </p:nvSpPr>
        <p:spPr>
          <a:xfrm>
            <a:off x="361950" y="81022"/>
            <a:ext cx="1028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0" dirty="0">
                <a:solidFill>
                  <a:srgbClr val="7CA152"/>
                </a:solidFill>
                <a:latin typeface="Avenir Black" panose="020B0803020203020204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99445067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7475D07-EA0E-4F06-AE20-F344C83DA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076C3F4-24B6-41E9-85A8-EF564A9F74C6}"/>
              </a:ext>
            </a:extLst>
          </p:cNvPr>
          <p:cNvSpPr txBox="1"/>
          <p:nvPr/>
        </p:nvSpPr>
        <p:spPr>
          <a:xfrm>
            <a:off x="457200" y="81022"/>
            <a:ext cx="1028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0" dirty="0">
                <a:solidFill>
                  <a:srgbClr val="7CA152"/>
                </a:solidFill>
                <a:latin typeface="Avenir Black" panose="020B0803020203020204" pitchFamily="34" charset="0"/>
              </a:rPr>
              <a:t>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14BC991-33CD-484E-80ED-09829B897789}"/>
              </a:ext>
            </a:extLst>
          </p:cNvPr>
          <p:cNvSpPr txBox="1"/>
          <p:nvPr/>
        </p:nvSpPr>
        <p:spPr>
          <a:xfrm>
            <a:off x="276225" y="2305050"/>
            <a:ext cx="85915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200" i="1" dirty="0">
                <a:solidFill>
                  <a:srgbClr val="7CA152"/>
                </a:solidFill>
                <a:latin typeface="Avenir" panose="020B0503020203020204" pitchFamily="34" charset="0"/>
              </a:rPr>
              <a:t>Cumplimiento de la Ley Provincial </a:t>
            </a:r>
            <a:r>
              <a:rPr lang="es-MX" sz="4200" i="1" dirty="0" err="1">
                <a:solidFill>
                  <a:srgbClr val="7CA152"/>
                </a:solidFill>
                <a:latin typeface="Avenir" panose="020B0503020203020204" pitchFamily="34" charset="0"/>
              </a:rPr>
              <a:t>N°</a:t>
            </a:r>
            <a:r>
              <a:rPr lang="es-MX" sz="4200" i="1" dirty="0">
                <a:solidFill>
                  <a:srgbClr val="7CA152"/>
                </a:solidFill>
                <a:latin typeface="Avenir" panose="020B0503020203020204" pitchFamily="34" charset="0"/>
              </a:rPr>
              <a:t> 9353 (en caso de corresponder) 3 años en la Provincia de Entre Ríos</a:t>
            </a:r>
          </a:p>
          <a:p>
            <a:endParaRPr lang="es-AR" i="1" dirty="0"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9178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86F8160-2DF6-45F6-9915-86AF5CE9B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14BC991-33CD-484E-80ED-09829B897789}"/>
              </a:ext>
            </a:extLst>
          </p:cNvPr>
          <p:cNvSpPr txBox="1"/>
          <p:nvPr/>
        </p:nvSpPr>
        <p:spPr>
          <a:xfrm>
            <a:off x="628650" y="1968669"/>
            <a:ext cx="813435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algn="ctr"/>
            <a:r>
              <a:rPr lang="es-MX" sz="4500" i="1" dirty="0">
                <a:solidFill>
                  <a:srgbClr val="7CA152"/>
                </a:solidFill>
                <a:latin typeface="Avenir" panose="020B0503020203020204" pitchFamily="34" charset="0"/>
              </a:rPr>
              <a:t>Las firmas del Representante Legal y Técnico certificadas por Escribano Público (o Juez de Paz)</a:t>
            </a:r>
          </a:p>
          <a:p>
            <a:pPr algn="ctr"/>
            <a:endParaRPr lang="es-AR" sz="4500" i="1" dirty="0">
              <a:solidFill>
                <a:srgbClr val="7CA152"/>
              </a:solidFill>
              <a:latin typeface="Avenir" panose="020B0503020203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076C3F4-24B6-41E9-85A8-EF564A9F74C6}"/>
              </a:ext>
            </a:extLst>
          </p:cNvPr>
          <p:cNvSpPr txBox="1"/>
          <p:nvPr/>
        </p:nvSpPr>
        <p:spPr>
          <a:xfrm>
            <a:off x="133350" y="-27831"/>
            <a:ext cx="1028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0" dirty="0">
                <a:solidFill>
                  <a:srgbClr val="7CA152"/>
                </a:solidFill>
                <a:latin typeface="Avenir Black" panose="020B0803020203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87823439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7475D07-EA0E-4F06-AE20-F344C83DA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076C3F4-24B6-41E9-85A8-EF564A9F74C6}"/>
              </a:ext>
            </a:extLst>
          </p:cNvPr>
          <p:cNvSpPr txBox="1"/>
          <p:nvPr/>
        </p:nvSpPr>
        <p:spPr>
          <a:xfrm>
            <a:off x="276225" y="0"/>
            <a:ext cx="1028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0" dirty="0">
                <a:solidFill>
                  <a:srgbClr val="7CA152"/>
                </a:solidFill>
                <a:latin typeface="Avenir Black" panose="020B0803020203020204" pitchFamily="34" charset="0"/>
              </a:rPr>
              <a:t>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14BC991-33CD-484E-80ED-09829B897789}"/>
              </a:ext>
            </a:extLst>
          </p:cNvPr>
          <p:cNvSpPr txBox="1"/>
          <p:nvPr/>
        </p:nvSpPr>
        <p:spPr>
          <a:xfrm>
            <a:off x="590550" y="1951672"/>
            <a:ext cx="822483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200" i="1" dirty="0">
                <a:solidFill>
                  <a:srgbClr val="7CA152"/>
                </a:solidFill>
                <a:latin typeface="Avenir" panose="020B0503020203020204" pitchFamily="34" charset="0"/>
              </a:rPr>
              <a:t>Nota de mantenimiento de Oferta (en los términos del art. 18 P.G.C – 60 días corridos desde la fecha de la Licitación) </a:t>
            </a:r>
          </a:p>
          <a:p>
            <a:endParaRPr lang="es-AR" i="1" dirty="0"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5284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1438A2C-79A2-488F-8AB6-051591FEC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3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C21784D-20AE-4938-8DD6-1957EFF3F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40C8FB5-B203-47F5-AC65-FA5C15C9B9C0}"/>
              </a:ext>
            </a:extLst>
          </p:cNvPr>
          <p:cNvSpPr txBox="1"/>
          <p:nvPr/>
        </p:nvSpPr>
        <p:spPr>
          <a:xfrm>
            <a:off x="666750" y="1870071"/>
            <a:ext cx="80200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algn="ctr"/>
            <a:r>
              <a:rPr lang="es-MX" sz="3500" i="1" dirty="0">
                <a:solidFill>
                  <a:srgbClr val="7CA152"/>
                </a:solidFill>
                <a:latin typeface="Avenir" panose="020B0503020203020204" pitchFamily="34" charset="0"/>
              </a:rPr>
              <a:t>Formulario de cotización de Obra: planilla de propuesta económica discriminada por ítem, sellada y firmada por el proponente y Director Técnico con indicación de los precios unitarios en números y letras (en caso de discrepancia se toma la letra)</a:t>
            </a:r>
          </a:p>
          <a:p>
            <a:pPr algn="ctr"/>
            <a:endParaRPr lang="es-AR" sz="3500" i="1" dirty="0">
              <a:solidFill>
                <a:srgbClr val="7CA152"/>
              </a:solidFill>
              <a:latin typeface="Avenir" panose="020B0503020203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60E0766-7807-4893-A065-5356FF42BDF0}"/>
              </a:ext>
            </a:extLst>
          </p:cNvPr>
          <p:cNvSpPr txBox="1"/>
          <p:nvPr/>
        </p:nvSpPr>
        <p:spPr>
          <a:xfrm>
            <a:off x="323850" y="-151940"/>
            <a:ext cx="1028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0" dirty="0">
                <a:solidFill>
                  <a:srgbClr val="7CA152"/>
                </a:solidFill>
                <a:latin typeface="Avenir Black" panose="020B0803020203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8947847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7475D07-EA0E-4F06-AE20-F344C83DA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076C3F4-24B6-41E9-85A8-EF564A9F74C6}"/>
              </a:ext>
            </a:extLst>
          </p:cNvPr>
          <p:cNvSpPr txBox="1"/>
          <p:nvPr/>
        </p:nvSpPr>
        <p:spPr>
          <a:xfrm>
            <a:off x="333375" y="19050"/>
            <a:ext cx="1028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0" dirty="0">
                <a:solidFill>
                  <a:srgbClr val="7CA152"/>
                </a:solidFill>
                <a:latin typeface="Avenir Black" panose="020B0803020203020204" pitchFamily="34" charset="0"/>
              </a:rPr>
              <a:t>b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14BC991-33CD-484E-80ED-09829B897789}"/>
              </a:ext>
            </a:extLst>
          </p:cNvPr>
          <p:cNvSpPr txBox="1"/>
          <p:nvPr/>
        </p:nvSpPr>
        <p:spPr>
          <a:xfrm>
            <a:off x="459581" y="1740158"/>
            <a:ext cx="82248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200" i="1" dirty="0">
                <a:solidFill>
                  <a:srgbClr val="7CA152"/>
                </a:solidFill>
                <a:latin typeface="Avenir" panose="020B0503020203020204" pitchFamily="34" charset="0"/>
              </a:rPr>
              <a:t>Análisis de precios de cada ítem de la oferta excepto los que no superen el 2% del monto total y que en su conjunto un superen el 5%, firmados por el proponente y Director Técnico)</a:t>
            </a:r>
          </a:p>
          <a:p>
            <a:endParaRPr lang="es-AR" i="1" dirty="0"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76955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C21784D-20AE-4938-8DD6-1957EFF3F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40C8FB5-B203-47F5-AC65-FA5C15C9B9C0}"/>
              </a:ext>
            </a:extLst>
          </p:cNvPr>
          <p:cNvSpPr txBox="1"/>
          <p:nvPr/>
        </p:nvSpPr>
        <p:spPr>
          <a:xfrm>
            <a:off x="342900" y="1774701"/>
            <a:ext cx="828675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algn="ctr"/>
            <a:r>
              <a:rPr lang="es-MX" sz="4500" i="1" dirty="0">
                <a:solidFill>
                  <a:srgbClr val="7CA152"/>
                </a:solidFill>
                <a:latin typeface="Avenir" panose="020B0503020203020204" pitchFamily="34" charset="0"/>
              </a:rPr>
              <a:t>Curva de inversiones expresada en pesos, como consecuencia de aplicarle al plan de trabajos, los valores unitarios y totales cotizados para cada </a:t>
            </a:r>
            <a:r>
              <a:rPr lang="es-MX" sz="4500" i="1" dirty="0" err="1">
                <a:solidFill>
                  <a:srgbClr val="7CA152"/>
                </a:solidFill>
                <a:latin typeface="Avenir" panose="020B0503020203020204" pitchFamily="34" charset="0"/>
              </a:rPr>
              <a:t>item</a:t>
            </a:r>
            <a:endParaRPr lang="es-MX" sz="4500" i="1" dirty="0">
              <a:solidFill>
                <a:srgbClr val="7CA152"/>
              </a:solidFill>
              <a:latin typeface="Avenir" panose="020B0503020203020204" pitchFamily="34" charset="0"/>
            </a:endParaRPr>
          </a:p>
          <a:p>
            <a:pPr algn="ctr"/>
            <a:endParaRPr lang="es-AR" sz="3500" i="1" dirty="0">
              <a:solidFill>
                <a:srgbClr val="7CA152"/>
              </a:solidFill>
              <a:latin typeface="Avenir" panose="020B0503020203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60E0766-7807-4893-A065-5356FF42BDF0}"/>
              </a:ext>
            </a:extLst>
          </p:cNvPr>
          <p:cNvSpPr txBox="1"/>
          <p:nvPr/>
        </p:nvSpPr>
        <p:spPr>
          <a:xfrm>
            <a:off x="342900" y="0"/>
            <a:ext cx="1028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0" dirty="0">
                <a:solidFill>
                  <a:srgbClr val="7CA152"/>
                </a:solidFill>
                <a:latin typeface="Avenir Black" panose="020B0803020203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0473935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7997A3C-A32F-4CCD-8B47-81223A7D0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8781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7475D07-EA0E-4F06-AE20-F344C83DA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076C3F4-24B6-41E9-85A8-EF564A9F74C6}"/>
              </a:ext>
            </a:extLst>
          </p:cNvPr>
          <p:cNvSpPr txBox="1"/>
          <p:nvPr/>
        </p:nvSpPr>
        <p:spPr>
          <a:xfrm>
            <a:off x="238125" y="112365"/>
            <a:ext cx="1028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0" dirty="0">
                <a:solidFill>
                  <a:srgbClr val="7CA152"/>
                </a:solidFill>
                <a:latin typeface="Avenir Black" panose="020B0803020203020204" pitchFamily="34" charset="0"/>
              </a:rPr>
              <a:t>d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14BC991-33CD-484E-80ED-09829B897789}"/>
              </a:ext>
            </a:extLst>
          </p:cNvPr>
          <p:cNvSpPr txBox="1"/>
          <p:nvPr/>
        </p:nvSpPr>
        <p:spPr>
          <a:xfrm>
            <a:off x="933450" y="1740158"/>
            <a:ext cx="775096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200" i="1" dirty="0">
                <a:solidFill>
                  <a:srgbClr val="7CA152"/>
                </a:solidFill>
                <a:latin typeface="Avenir" panose="020B0503020203020204" pitchFamily="34" charset="0"/>
              </a:rPr>
              <a:t>Precios de referencia asociados a cada insumo incluido en los análisis de precios, de conformidad con el artículo 7º del decreto 2715/16MPIyS</a:t>
            </a:r>
          </a:p>
          <a:p>
            <a:endParaRPr lang="es-AR" i="1" dirty="0"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4731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C21784D-20AE-4938-8DD6-1957EFF3F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40C8FB5-B203-47F5-AC65-FA5C15C9B9C0}"/>
              </a:ext>
            </a:extLst>
          </p:cNvPr>
          <p:cNvSpPr txBox="1"/>
          <p:nvPr/>
        </p:nvSpPr>
        <p:spPr>
          <a:xfrm>
            <a:off x="666750" y="1774701"/>
            <a:ext cx="79629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algn="ctr"/>
            <a:r>
              <a:rPr lang="es-MX" sz="4500" i="1" dirty="0">
                <a:solidFill>
                  <a:srgbClr val="7CA152"/>
                </a:solidFill>
                <a:latin typeface="Avenir" panose="020B0503020203020204" pitchFamily="34" charset="0"/>
              </a:rPr>
              <a:t>Presupuesto desagregado por ítem y análisis de precios o estructura de costos en soporte digital (cd/pendrive)</a:t>
            </a:r>
          </a:p>
          <a:p>
            <a:pPr algn="ctr"/>
            <a:endParaRPr lang="es-AR" sz="3500" i="1" dirty="0">
              <a:solidFill>
                <a:srgbClr val="7CA152"/>
              </a:solidFill>
              <a:latin typeface="Avenir" panose="020B0503020203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60E0766-7807-4893-A065-5356FF42BDF0}"/>
              </a:ext>
            </a:extLst>
          </p:cNvPr>
          <p:cNvSpPr txBox="1"/>
          <p:nvPr/>
        </p:nvSpPr>
        <p:spPr>
          <a:xfrm>
            <a:off x="342900" y="0"/>
            <a:ext cx="1028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0" dirty="0">
                <a:solidFill>
                  <a:srgbClr val="7CA152"/>
                </a:solidFill>
                <a:latin typeface="Avenir Black" panose="020B0803020203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51418334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D72A76-1DF8-471A-8A2A-393EBE0D0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" y="0"/>
            <a:ext cx="9141857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6E2A216-B50E-445D-AD10-E8E4DE1536E1}"/>
              </a:ext>
            </a:extLst>
          </p:cNvPr>
          <p:cNvSpPr txBox="1"/>
          <p:nvPr/>
        </p:nvSpPr>
        <p:spPr>
          <a:xfrm>
            <a:off x="819149" y="2041401"/>
            <a:ext cx="75057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algn="ctr"/>
            <a:r>
              <a:rPr lang="es-MX" sz="4500" i="1" dirty="0">
                <a:solidFill>
                  <a:srgbClr val="7CA152"/>
                </a:solidFill>
                <a:latin typeface="Avenir Black" panose="020B0803020203020204" pitchFamily="34" charset="0"/>
              </a:rPr>
              <a:t>La falta de presentación de los puntos señalados en el sobre </a:t>
            </a:r>
            <a:r>
              <a:rPr lang="es-MX" sz="4500" i="1" dirty="0" err="1">
                <a:solidFill>
                  <a:srgbClr val="7CA152"/>
                </a:solidFill>
                <a:latin typeface="Avenir Black" panose="020B0803020203020204" pitchFamily="34" charset="0"/>
              </a:rPr>
              <a:t>N°</a:t>
            </a:r>
            <a:r>
              <a:rPr lang="es-MX" sz="4500" i="1" dirty="0">
                <a:solidFill>
                  <a:srgbClr val="7CA152"/>
                </a:solidFill>
                <a:latin typeface="Avenir Black" panose="020B0803020203020204" pitchFamily="34" charset="0"/>
              </a:rPr>
              <a:t> 2 implica la descalificación inmediata de la oferta.</a:t>
            </a:r>
            <a:endParaRPr lang="es-AR" sz="3500" i="1" dirty="0">
              <a:solidFill>
                <a:srgbClr val="7CA152"/>
              </a:solidFill>
              <a:latin typeface="Avenir Black" panose="020B08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32420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970EFD1-AFCF-4496-9B3C-FA270414E2E5}"/>
              </a:ext>
            </a:extLst>
          </p:cNvPr>
          <p:cNvSpPr/>
          <p:nvPr/>
        </p:nvSpPr>
        <p:spPr>
          <a:xfrm>
            <a:off x="849997" y="5097349"/>
            <a:ext cx="2715776" cy="1408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253C180-11B7-48D2-ACC3-CA06F2EB1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" y="0"/>
            <a:ext cx="9141857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A73D948-E5F8-4ED6-AADB-2867D4B2E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30" y="4501705"/>
            <a:ext cx="4969031" cy="107720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ACB8613-D71A-47E7-8B61-DC5DA81EF8BB}"/>
              </a:ext>
            </a:extLst>
          </p:cNvPr>
          <p:cNvSpPr txBox="1"/>
          <p:nvPr/>
        </p:nvSpPr>
        <p:spPr>
          <a:xfrm>
            <a:off x="1380392" y="2470379"/>
            <a:ext cx="6383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solidFill>
                  <a:schemeClr val="bg1"/>
                </a:solidFill>
                <a:latin typeface="Nexa Bold" panose="02000000000000000000" pitchFamily="50" charset="0"/>
              </a:rPr>
              <a:t>GRACIAS</a:t>
            </a:r>
            <a:endParaRPr lang="es-AR" sz="6000" dirty="0">
              <a:solidFill>
                <a:schemeClr val="bg1"/>
              </a:solidFill>
              <a:latin typeface="Nexa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32413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BD9F71F-D82B-47B2-B613-788D1973F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3122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81AB4F2-C183-4E64-8199-B6BE1CFED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4179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8D95DC-C580-433F-A93A-8A80B7D27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258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1346DD5-2B09-4B96-B834-213598B8B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8640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B6E69A0-94C3-4E6A-B976-B740C948D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202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BDCE8E-8D30-4583-BF18-59ABDD68A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8643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BC7F33-B397-46D1-853C-11A236F72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" y="0"/>
            <a:ext cx="9141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2978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317</Words>
  <Application>Microsoft Office PowerPoint</Application>
  <PresentationFormat>Presentación en pantalla (4:3)</PresentationFormat>
  <Paragraphs>23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Avenir</vt:lpstr>
      <vt:lpstr>Avenir Black</vt:lpstr>
      <vt:lpstr>Calibri</vt:lpstr>
      <vt:lpstr>Calibri Light</vt:lpstr>
      <vt:lpstr>Nexa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</dc:creator>
  <cp:lastModifiedBy>Cristian</cp:lastModifiedBy>
  <cp:revision>2</cp:revision>
  <dcterms:created xsi:type="dcterms:W3CDTF">2022-05-06T15:36:22Z</dcterms:created>
  <dcterms:modified xsi:type="dcterms:W3CDTF">2022-05-06T18:22:57Z</dcterms:modified>
</cp:coreProperties>
</file>